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90" r:id="rId32"/>
    <p:sldId id="288" r:id="rId33"/>
    <p:sldId id="289"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291"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9966"/>
    <a:srgbClr val="6699FF"/>
    <a:srgbClr val="66FF66"/>
    <a:srgbClr val="FF66CC"/>
    <a:srgbClr val="FF0066"/>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DD200-D32E-4952-BFF4-E5E1AD782023}" type="datetimeFigureOut">
              <a:rPr lang="en-US" smtClean="0"/>
              <a:pPr/>
              <a:t>8/6/2015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4C09C-0B9E-4D90-BB91-6B404FB346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44C09C-0B9E-4D90-BB91-6B404FB346FE}"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44C09C-0B9E-4D90-BB91-6B404FB346FE}" type="slidenum">
              <a:rPr lang="en-US" smtClean="0"/>
              <a:pPr/>
              <a:t>51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7C4B5-5030-480E-9A3D-19336CC0DFC0}"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97C4B5-5030-480E-9A3D-19336CC0DF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993660-81BE-4C73-8352-141B497FF0A8}" type="datetimeFigureOut">
              <a:rPr lang="en-US" smtClean="0"/>
              <a:pPr/>
              <a:t>8/6/2015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7C4B5-5030-480E-9A3D-19336CC0DFC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D993660-81BE-4C73-8352-141B497FF0A8}" type="datetimeFigureOut">
              <a:rPr lang="en-US" smtClean="0"/>
              <a:pPr/>
              <a:t>8/6/2015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2497C4B5-5030-480E-9A3D-19336CC0DFC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D993660-81BE-4C73-8352-141B497FF0A8}" type="datetimeFigureOut">
              <a:rPr lang="en-US" smtClean="0"/>
              <a:pPr/>
              <a:t>8/6/2015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97C4B5-5030-480E-9A3D-19336CC0DFC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0.jpeg"/><Relationship Id="rId7"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gif"/><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bl_cam_whole_image.jpg"/>
          <p:cNvPicPr>
            <a:picLocks noChangeAspect="1"/>
          </p:cNvPicPr>
          <p:nvPr/>
        </p:nvPicPr>
        <p:blipFill>
          <a:blip r:embed="rId2"/>
          <a:stretch>
            <a:fillRect/>
          </a:stretch>
        </p:blipFill>
        <p:spPr>
          <a:xfrm>
            <a:off x="0" y="0"/>
            <a:ext cx="9144000" cy="6858000"/>
          </a:xfrm>
          <a:prstGeom prst="rect">
            <a:avLst/>
          </a:prstGeom>
        </p:spPr>
      </p:pic>
      <p:pic>
        <p:nvPicPr>
          <p:cNvPr id="7" name="Picture 6" descr="07alm_solarsystemLARGE.jpg"/>
          <p:cNvPicPr>
            <a:picLocks noChangeAspect="1"/>
          </p:cNvPicPr>
          <p:nvPr/>
        </p:nvPicPr>
        <p:blipFill>
          <a:blip r:embed="rId3">
            <a:clrChange>
              <a:clrFrom>
                <a:srgbClr val="000000"/>
              </a:clrFrom>
              <a:clrTo>
                <a:srgbClr val="000000">
                  <a:alpha val="0"/>
                </a:srgbClr>
              </a:clrTo>
            </a:clrChange>
          </a:blip>
          <a:stretch>
            <a:fillRect/>
          </a:stretch>
        </p:blipFill>
        <p:spPr>
          <a:xfrm>
            <a:off x="-1" y="0"/>
            <a:ext cx="10624837" cy="7239000"/>
          </a:xfrm>
          <a:prstGeom prst="rect">
            <a:avLst/>
          </a:prstGeom>
        </p:spPr>
      </p:pic>
      <p:sp>
        <p:nvSpPr>
          <p:cNvPr id="2" name="Title 1"/>
          <p:cNvSpPr>
            <a:spLocks noGrp="1"/>
          </p:cNvSpPr>
          <p:nvPr>
            <p:ph type="ctrTitle"/>
          </p:nvPr>
        </p:nvSpPr>
        <p:spPr>
          <a:xfrm>
            <a:off x="0" y="0"/>
            <a:ext cx="10896600" cy="4876800"/>
          </a:xfrm>
        </p:spPr>
        <p:txBody>
          <a:bodyPr>
            <a:normAutofit fontScale="90000"/>
          </a:bodyPr>
          <a:lstStyle/>
          <a:p>
            <a:pPr algn="ctr"/>
            <a:r>
              <a:rPr lang="en-US" sz="14200" dirty="0" smtClean="0">
                <a:solidFill>
                  <a:srgbClr val="FF33CC"/>
                </a:solidFill>
                <a:effectLst>
                  <a:outerShdw blurRad="38100" dist="38100" dir="2700000" algn="tl">
                    <a:srgbClr val="000000">
                      <a:alpha val="43137"/>
                    </a:srgbClr>
                  </a:outerShdw>
                </a:effectLst>
                <a:latin typeface="Space Woozies 3D" pitchFamily="2" charset="0"/>
              </a:rPr>
              <a:t>Planets &amp; other</a:t>
            </a:r>
            <a:br>
              <a:rPr lang="en-US" sz="14200" dirty="0" smtClean="0">
                <a:solidFill>
                  <a:srgbClr val="FF33CC"/>
                </a:solidFill>
                <a:effectLst>
                  <a:outerShdw blurRad="38100" dist="38100" dir="2700000" algn="tl">
                    <a:srgbClr val="000000">
                      <a:alpha val="43137"/>
                    </a:srgbClr>
                  </a:outerShdw>
                </a:effectLst>
                <a:latin typeface="Space Woozies 3D" pitchFamily="2" charset="0"/>
              </a:rPr>
            </a:br>
            <a:r>
              <a:rPr lang="en-US" sz="14200" dirty="0" smtClean="0">
                <a:solidFill>
                  <a:srgbClr val="FF33CC"/>
                </a:solidFill>
                <a:effectLst>
                  <a:outerShdw blurRad="38100" dist="38100" dir="2700000" algn="tl">
                    <a:srgbClr val="000000">
                      <a:alpha val="43137"/>
                    </a:srgbClr>
                  </a:outerShdw>
                </a:effectLst>
                <a:latin typeface="Space Woozies 3D" pitchFamily="2" charset="0"/>
              </a:rPr>
              <a:t>Celestial Bodies</a:t>
            </a:r>
            <a:r>
              <a:rPr lang="en-US" dirty="0" smtClean="0">
                <a:latin typeface="Space Woozies 3D" pitchFamily="2" charset="0"/>
              </a:rPr>
              <a:t/>
            </a:r>
            <a:br>
              <a:rPr lang="en-US" dirty="0" smtClean="0">
                <a:latin typeface="Space Woozies 3D" pitchFamily="2" charset="0"/>
              </a:rPr>
            </a:br>
            <a:endParaRPr lang="en-US" dirty="0">
              <a:latin typeface="Space Woozies 3D" pitchFamily="2" charset="0"/>
            </a:endParaRPr>
          </a:p>
        </p:txBody>
      </p:sp>
      <p:sp>
        <p:nvSpPr>
          <p:cNvPr id="6" name="TextBox 5"/>
          <p:cNvSpPr txBox="1"/>
          <p:nvPr/>
        </p:nvSpPr>
        <p:spPr>
          <a:xfrm>
            <a:off x="0" y="4038600"/>
            <a:ext cx="9144000" cy="2585323"/>
          </a:xfrm>
          <a:prstGeom prst="rect">
            <a:avLst/>
          </a:prstGeom>
          <a:noFill/>
        </p:spPr>
        <p:txBody>
          <a:bodyPr wrap="square" rtlCol="0">
            <a:spAutoFit/>
          </a:bodyPr>
          <a:lstStyle/>
          <a:p>
            <a:pPr algn="ctr"/>
            <a:r>
              <a:rPr lang="en-US" sz="5400" b="1" dirty="0" smtClean="0">
                <a:solidFill>
                  <a:schemeClr val="accent5">
                    <a:lumMod val="60000"/>
                    <a:lumOff val="40000"/>
                  </a:schemeClr>
                </a:solidFill>
                <a:latin typeface="AR CHRISTY" pitchFamily="2" charset="0"/>
              </a:rPr>
              <a:t>By-Sanjay </a:t>
            </a:r>
            <a:r>
              <a:rPr lang="en-US" sz="5400" b="1" dirty="0" err="1" smtClean="0">
                <a:solidFill>
                  <a:schemeClr val="accent5">
                    <a:lumMod val="60000"/>
                    <a:lumOff val="40000"/>
                  </a:schemeClr>
                </a:solidFill>
                <a:latin typeface="AR CHRISTY" pitchFamily="2" charset="0"/>
              </a:rPr>
              <a:t>kumar</a:t>
            </a:r>
            <a:r>
              <a:rPr lang="en-US" sz="5400" b="1" dirty="0" smtClean="0">
                <a:solidFill>
                  <a:schemeClr val="accent5">
                    <a:lumMod val="60000"/>
                    <a:lumOff val="40000"/>
                  </a:schemeClr>
                </a:solidFill>
                <a:latin typeface="AR CHRISTY" pitchFamily="2" charset="0"/>
              </a:rPr>
              <a:t> </a:t>
            </a:r>
            <a:r>
              <a:rPr lang="en-US" sz="5400" b="1" dirty="0" err="1" smtClean="0">
                <a:solidFill>
                  <a:schemeClr val="accent5">
                    <a:lumMod val="60000"/>
                    <a:lumOff val="40000"/>
                  </a:schemeClr>
                </a:solidFill>
                <a:latin typeface="AR CHRISTY" pitchFamily="2" charset="0"/>
              </a:rPr>
              <a:t>Shandilya</a:t>
            </a:r>
            <a:endParaRPr lang="en-US" sz="5400" b="1" dirty="0" smtClean="0">
              <a:solidFill>
                <a:schemeClr val="accent5">
                  <a:lumMod val="60000"/>
                  <a:lumOff val="40000"/>
                </a:schemeClr>
              </a:solidFill>
              <a:latin typeface="AR CHRISTY" pitchFamily="2" charset="0"/>
            </a:endParaRPr>
          </a:p>
          <a:p>
            <a:pPr algn="ctr"/>
            <a:r>
              <a:rPr lang="en-US" sz="5400" b="1" dirty="0" smtClean="0">
                <a:solidFill>
                  <a:schemeClr val="accent5">
                    <a:lumMod val="60000"/>
                    <a:lumOff val="40000"/>
                  </a:schemeClr>
                </a:solidFill>
                <a:latin typeface="AR CHRISTY" pitchFamily="2" charset="0"/>
              </a:rPr>
              <a:t>Asst Master</a:t>
            </a:r>
          </a:p>
          <a:p>
            <a:pPr algn="ctr"/>
            <a:r>
              <a:rPr lang="en-US" sz="5400" b="1" smtClean="0">
                <a:solidFill>
                  <a:schemeClr val="accent5">
                    <a:lumMod val="60000"/>
                    <a:lumOff val="40000"/>
                  </a:schemeClr>
                </a:solidFill>
                <a:latin typeface="AR CHRISTY" pitchFamily="2" charset="0"/>
              </a:rPr>
              <a:t>Social Science</a:t>
            </a:r>
            <a:endParaRPr lang="en-US" sz="5400" b="1" dirty="0" smtClean="0">
              <a:solidFill>
                <a:schemeClr val="accent5">
                  <a:lumMod val="60000"/>
                  <a:lumOff val="40000"/>
                </a:schemeClr>
              </a:solidFill>
              <a:latin typeface="AR CHRIST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 calcmode="lin" valueType="num">
                                      <p:cBhvr>
                                        <p:cTn id="14"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447800" cy="6863417"/>
          </a:xfrm>
          <a:prstGeom prst="rect">
            <a:avLst/>
          </a:prstGeom>
          <a:noFill/>
        </p:spPr>
        <p:txBody>
          <a:bodyPr wrap="square" rtlCol="0">
            <a:spAutoFit/>
          </a:bodyPr>
          <a:lstStyle/>
          <a:p>
            <a:r>
              <a:rPr lang="en-US" sz="8800" dirty="0" smtClean="0">
                <a:solidFill>
                  <a:schemeClr val="accent1">
                    <a:lumMod val="60000"/>
                    <a:lumOff val="40000"/>
                  </a:schemeClr>
                </a:solidFill>
                <a:latin typeface="PCLifeLoveladies" pitchFamily="2" charset="0"/>
              </a:rPr>
              <a:t>V</a:t>
            </a:r>
          </a:p>
          <a:p>
            <a:r>
              <a:rPr lang="en-US" sz="8800" dirty="0" smtClean="0">
                <a:solidFill>
                  <a:schemeClr val="accent1">
                    <a:lumMod val="60000"/>
                    <a:lumOff val="40000"/>
                  </a:schemeClr>
                </a:solidFill>
                <a:latin typeface="PCLifeLoveladies" pitchFamily="2" charset="0"/>
              </a:rPr>
              <a:t>E</a:t>
            </a:r>
          </a:p>
          <a:p>
            <a:r>
              <a:rPr lang="en-US" sz="8800" dirty="0" smtClean="0">
                <a:solidFill>
                  <a:schemeClr val="accent1">
                    <a:lumMod val="60000"/>
                    <a:lumOff val="40000"/>
                  </a:schemeClr>
                </a:solidFill>
                <a:latin typeface="PCLifeLoveladies" pitchFamily="2" charset="0"/>
              </a:rPr>
              <a:t>N</a:t>
            </a:r>
          </a:p>
          <a:p>
            <a:r>
              <a:rPr lang="en-US" sz="8800" dirty="0" smtClean="0">
                <a:solidFill>
                  <a:schemeClr val="accent1">
                    <a:lumMod val="60000"/>
                    <a:lumOff val="40000"/>
                  </a:schemeClr>
                </a:solidFill>
                <a:latin typeface="PCLifeLoveladies" pitchFamily="2" charset="0"/>
              </a:rPr>
              <a:t>U</a:t>
            </a:r>
          </a:p>
          <a:p>
            <a:r>
              <a:rPr lang="en-US" sz="8800" dirty="0" smtClean="0">
                <a:solidFill>
                  <a:schemeClr val="accent1">
                    <a:lumMod val="60000"/>
                    <a:lumOff val="40000"/>
                  </a:schemeClr>
                </a:solidFill>
                <a:latin typeface="PCLifeLoveladies" pitchFamily="2" charset="0"/>
              </a:rPr>
              <a:t>S</a:t>
            </a:r>
            <a:endParaRPr lang="en-US" sz="8800" dirty="0">
              <a:solidFill>
                <a:schemeClr val="accent1">
                  <a:lumMod val="60000"/>
                  <a:lumOff val="40000"/>
                </a:schemeClr>
              </a:solidFill>
              <a:latin typeface="PCLifeLoveladies" pitchFamily="2" charset="0"/>
            </a:endParaRPr>
          </a:p>
        </p:txBody>
      </p:sp>
      <p:pic>
        <p:nvPicPr>
          <p:cNvPr id="5" name="Picture 4" descr="Venus-Earth-Comparison.jpg"/>
          <p:cNvPicPr>
            <a:picLocks noChangeAspect="1"/>
          </p:cNvPicPr>
          <p:nvPr/>
        </p:nvPicPr>
        <p:blipFill>
          <a:blip r:embed="rId2"/>
          <a:stretch>
            <a:fillRect/>
          </a:stretch>
        </p:blipFill>
        <p:spPr>
          <a:xfrm>
            <a:off x="1371600" y="0"/>
            <a:ext cx="7848600" cy="3886200"/>
          </a:xfrm>
          <a:prstGeom prst="rect">
            <a:avLst/>
          </a:prstGeom>
        </p:spPr>
      </p:pic>
      <p:sp>
        <p:nvSpPr>
          <p:cNvPr id="4" name="TextBox 3"/>
          <p:cNvSpPr txBox="1"/>
          <p:nvPr/>
        </p:nvSpPr>
        <p:spPr>
          <a:xfrm>
            <a:off x="-381000" y="3657600"/>
            <a:ext cx="7848600" cy="1323439"/>
          </a:xfrm>
          <a:prstGeom prst="rect">
            <a:avLst/>
          </a:prstGeom>
          <a:noFill/>
        </p:spPr>
        <p:txBody>
          <a:bodyPr wrap="square" rtlCol="0">
            <a:spAutoFit/>
          </a:bodyPr>
          <a:lstStyle/>
          <a:p>
            <a:pPr algn="ctr"/>
            <a:r>
              <a:rPr lang="en-US" sz="4000" b="1" dirty="0" smtClean="0">
                <a:solidFill>
                  <a:srgbClr val="CCFF66"/>
                </a:solidFill>
                <a:latin typeface="Agency FB" pitchFamily="34" charset="0"/>
              </a:rPr>
              <a:t>-- Stargazers refer to Venus</a:t>
            </a:r>
          </a:p>
          <a:p>
            <a:pPr algn="ctr"/>
            <a:r>
              <a:rPr lang="en-US" sz="4000" b="1" dirty="0" smtClean="0">
                <a:solidFill>
                  <a:srgbClr val="CCFF66"/>
                </a:solidFill>
                <a:latin typeface="Agency FB" pitchFamily="34" charset="0"/>
              </a:rPr>
              <a:t>as the earth’s twin.</a:t>
            </a:r>
            <a:endParaRPr lang="en-US" sz="3200" b="1" dirty="0">
              <a:solidFill>
                <a:srgbClr val="CCFF66"/>
              </a:solidFill>
              <a:latin typeface="Agency FB" pitchFamily="34" charset="0"/>
            </a:endParaRPr>
          </a:p>
        </p:txBody>
      </p:sp>
      <p:sp>
        <p:nvSpPr>
          <p:cNvPr id="6" name="TextBox 5"/>
          <p:cNvSpPr txBox="1"/>
          <p:nvPr/>
        </p:nvSpPr>
        <p:spPr>
          <a:xfrm>
            <a:off x="5334000" y="4343400"/>
            <a:ext cx="3581400" cy="2246769"/>
          </a:xfrm>
          <a:prstGeom prst="rect">
            <a:avLst/>
          </a:prstGeom>
          <a:noFill/>
        </p:spPr>
        <p:txBody>
          <a:bodyPr wrap="square" rtlCol="0">
            <a:spAutoFit/>
          </a:bodyPr>
          <a:lstStyle/>
          <a:p>
            <a:r>
              <a:rPr lang="en-US" sz="2800" b="1" dirty="0" smtClean="0">
                <a:solidFill>
                  <a:schemeClr val="accent2">
                    <a:lumMod val="60000"/>
                    <a:lumOff val="40000"/>
                  </a:schemeClr>
                </a:solidFill>
                <a:latin typeface="Agency FB" pitchFamily="34" charset="0"/>
              </a:rPr>
              <a:t>Diameter : 12,104 kilometers. Same size as the earth and their masses and surface gravities are close</a:t>
            </a:r>
            <a:endParaRPr lang="en-US" sz="2800" b="1" dirty="0">
              <a:solidFill>
                <a:schemeClr val="accent2">
                  <a:lumMod val="60000"/>
                  <a:lumOff val="40000"/>
                </a:schemeClr>
              </a:solidFill>
              <a:latin typeface="Agency FB" pitchFamily="34" charset="0"/>
            </a:endParaRPr>
          </a:p>
        </p:txBody>
      </p:sp>
      <p:pic>
        <p:nvPicPr>
          <p:cNvPr id="7" name="Picture 6" descr="sdfertg.jpg"/>
          <p:cNvPicPr>
            <a:picLocks noChangeAspect="1"/>
          </p:cNvPicPr>
          <p:nvPr/>
        </p:nvPicPr>
        <p:blipFill>
          <a:blip r:embed="rId3"/>
          <a:stretch>
            <a:fillRect/>
          </a:stretch>
        </p:blipFill>
        <p:spPr>
          <a:xfrm>
            <a:off x="1828800" y="4876800"/>
            <a:ext cx="33528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t_clockwise.gif"/>
          <p:cNvPicPr>
            <a:picLocks noChangeAspect="1"/>
          </p:cNvPicPr>
          <p:nvPr/>
        </p:nvPicPr>
        <p:blipFill>
          <a:blip r:embed="rId2">
            <a:clrChange>
              <a:clrFrom>
                <a:srgbClr val="000000"/>
              </a:clrFrom>
              <a:clrTo>
                <a:srgbClr val="000000">
                  <a:alpha val="0"/>
                </a:srgbClr>
              </a:clrTo>
            </a:clrChange>
          </a:blip>
          <a:stretch>
            <a:fillRect/>
          </a:stretch>
        </p:blipFill>
        <p:spPr>
          <a:xfrm>
            <a:off x="3200400" y="1371600"/>
            <a:ext cx="5791200" cy="2133600"/>
          </a:xfrm>
          <a:prstGeom prst="rect">
            <a:avLst/>
          </a:prstGeom>
        </p:spPr>
      </p:pic>
      <p:sp>
        <p:nvSpPr>
          <p:cNvPr id="3" name="TextBox 2"/>
          <p:cNvSpPr txBox="1"/>
          <p:nvPr/>
        </p:nvSpPr>
        <p:spPr>
          <a:xfrm>
            <a:off x="1905000" y="323671"/>
            <a:ext cx="7239000" cy="1077218"/>
          </a:xfrm>
          <a:prstGeom prst="rect">
            <a:avLst/>
          </a:prstGeom>
          <a:noFill/>
        </p:spPr>
        <p:txBody>
          <a:bodyPr wrap="square" rtlCol="0">
            <a:spAutoFit/>
          </a:bodyPr>
          <a:lstStyle/>
          <a:p>
            <a:pPr algn="ctr"/>
            <a:r>
              <a:rPr lang="en-US" sz="3200" dirty="0" smtClean="0">
                <a:solidFill>
                  <a:srgbClr val="92D050"/>
                </a:solidFill>
                <a:latin typeface="Agency FB" pitchFamily="34" charset="0"/>
              </a:rPr>
              <a:t>-- Venus like Uranus spins or retrograded unlike spin of the rest which is counterclockwise.</a:t>
            </a:r>
            <a:endParaRPr lang="en-US" sz="2400" dirty="0">
              <a:solidFill>
                <a:srgbClr val="92D050"/>
              </a:solidFill>
              <a:latin typeface="Agency FB" pitchFamily="34" charset="0"/>
            </a:endParaRPr>
          </a:p>
        </p:txBody>
      </p:sp>
      <p:sp>
        <p:nvSpPr>
          <p:cNvPr id="4" name="TextBox 3"/>
          <p:cNvSpPr txBox="1"/>
          <p:nvPr/>
        </p:nvSpPr>
        <p:spPr>
          <a:xfrm>
            <a:off x="0" y="0"/>
            <a:ext cx="2514600" cy="1015663"/>
          </a:xfrm>
          <a:prstGeom prst="rect">
            <a:avLst/>
          </a:prstGeom>
          <a:noFill/>
        </p:spPr>
        <p:txBody>
          <a:bodyPr wrap="square" rtlCol="0">
            <a:spAutoFit/>
          </a:bodyPr>
          <a:lstStyle/>
          <a:p>
            <a:r>
              <a:rPr lang="en-US" sz="6000" dirty="0" smtClean="0">
                <a:solidFill>
                  <a:schemeClr val="accent1">
                    <a:lumMod val="60000"/>
                    <a:lumOff val="40000"/>
                  </a:schemeClr>
                </a:solidFill>
                <a:latin typeface="Showcard Gothic" pitchFamily="82" charset="0"/>
              </a:rPr>
              <a:t>First</a:t>
            </a:r>
            <a:endParaRPr lang="en-US" sz="6000" dirty="0">
              <a:solidFill>
                <a:schemeClr val="accent1">
                  <a:lumMod val="60000"/>
                  <a:lumOff val="40000"/>
                </a:schemeClr>
              </a:solidFill>
              <a:latin typeface="Showcard Gothic" pitchFamily="82" charset="0"/>
            </a:endParaRPr>
          </a:p>
        </p:txBody>
      </p:sp>
      <p:sp>
        <p:nvSpPr>
          <p:cNvPr id="5" name="TextBox 4"/>
          <p:cNvSpPr txBox="1"/>
          <p:nvPr/>
        </p:nvSpPr>
        <p:spPr>
          <a:xfrm>
            <a:off x="0" y="2514600"/>
            <a:ext cx="3048000" cy="1015663"/>
          </a:xfrm>
          <a:prstGeom prst="rect">
            <a:avLst/>
          </a:prstGeom>
          <a:noFill/>
        </p:spPr>
        <p:txBody>
          <a:bodyPr wrap="square" rtlCol="0">
            <a:spAutoFit/>
          </a:bodyPr>
          <a:lstStyle/>
          <a:p>
            <a:r>
              <a:rPr lang="en-US" sz="6000" dirty="0" smtClean="0">
                <a:solidFill>
                  <a:schemeClr val="accent1">
                    <a:lumMod val="60000"/>
                    <a:lumOff val="40000"/>
                  </a:schemeClr>
                </a:solidFill>
                <a:latin typeface="Showcard Gothic" pitchFamily="82" charset="0"/>
              </a:rPr>
              <a:t>SECOND</a:t>
            </a:r>
            <a:endParaRPr lang="en-US" sz="6000" dirty="0">
              <a:solidFill>
                <a:schemeClr val="accent1">
                  <a:lumMod val="60000"/>
                  <a:lumOff val="40000"/>
                </a:schemeClr>
              </a:solidFill>
              <a:latin typeface="Showcard Gothic" pitchFamily="82" charset="0"/>
            </a:endParaRPr>
          </a:p>
        </p:txBody>
      </p:sp>
      <p:sp>
        <p:nvSpPr>
          <p:cNvPr id="6" name="TextBox 5"/>
          <p:cNvSpPr txBox="1"/>
          <p:nvPr/>
        </p:nvSpPr>
        <p:spPr>
          <a:xfrm>
            <a:off x="0" y="3429000"/>
            <a:ext cx="9144000" cy="1446550"/>
          </a:xfrm>
          <a:prstGeom prst="rect">
            <a:avLst/>
          </a:prstGeom>
          <a:noFill/>
        </p:spPr>
        <p:txBody>
          <a:bodyPr wrap="square" rtlCol="0">
            <a:spAutoFit/>
          </a:bodyPr>
          <a:lstStyle/>
          <a:p>
            <a:pPr algn="ctr"/>
            <a:r>
              <a:rPr lang="en-US" sz="4400" dirty="0" smtClean="0">
                <a:solidFill>
                  <a:schemeClr val="accent3">
                    <a:lumMod val="60000"/>
                    <a:lumOff val="40000"/>
                  </a:schemeClr>
                </a:solidFill>
                <a:latin typeface="Agency FB" pitchFamily="34" charset="0"/>
              </a:rPr>
              <a:t>-- it rotates 243 days, longer than it takes for it to revolves around the sun.</a:t>
            </a:r>
            <a:endParaRPr lang="en-US" sz="4400" dirty="0">
              <a:solidFill>
                <a:schemeClr val="accent3">
                  <a:lumMod val="60000"/>
                  <a:lumOff val="40000"/>
                </a:schemeClr>
              </a:solidFill>
              <a:latin typeface="Agency FB" pitchFamily="34" charset="0"/>
            </a:endParaRPr>
          </a:p>
        </p:txBody>
      </p:sp>
      <p:sp>
        <p:nvSpPr>
          <p:cNvPr id="7" name="TextBox 6"/>
          <p:cNvSpPr txBox="1"/>
          <p:nvPr/>
        </p:nvSpPr>
        <p:spPr>
          <a:xfrm>
            <a:off x="0" y="4724400"/>
            <a:ext cx="2667000" cy="1015663"/>
          </a:xfrm>
          <a:prstGeom prst="rect">
            <a:avLst/>
          </a:prstGeom>
          <a:noFill/>
        </p:spPr>
        <p:txBody>
          <a:bodyPr wrap="square" rtlCol="0">
            <a:spAutoFit/>
          </a:bodyPr>
          <a:lstStyle/>
          <a:p>
            <a:r>
              <a:rPr lang="en-US" sz="6000" dirty="0" smtClean="0">
                <a:solidFill>
                  <a:schemeClr val="accent1">
                    <a:lumMod val="60000"/>
                    <a:lumOff val="40000"/>
                  </a:schemeClr>
                </a:solidFill>
                <a:latin typeface="Showcard Gothic" pitchFamily="82" charset="0"/>
              </a:rPr>
              <a:t>THIRD</a:t>
            </a:r>
            <a:endParaRPr lang="en-US" sz="6000" dirty="0">
              <a:solidFill>
                <a:schemeClr val="accent1">
                  <a:lumMod val="60000"/>
                  <a:lumOff val="40000"/>
                </a:schemeClr>
              </a:solidFill>
              <a:latin typeface="Showcard Gothic" pitchFamily="82" charset="0"/>
            </a:endParaRPr>
          </a:p>
        </p:txBody>
      </p:sp>
      <p:sp>
        <p:nvSpPr>
          <p:cNvPr id="8" name="TextBox 7"/>
          <p:cNvSpPr txBox="1"/>
          <p:nvPr/>
        </p:nvSpPr>
        <p:spPr>
          <a:xfrm>
            <a:off x="0" y="5486400"/>
            <a:ext cx="9144000" cy="1446550"/>
          </a:xfrm>
          <a:prstGeom prst="rect">
            <a:avLst/>
          </a:prstGeom>
          <a:noFill/>
        </p:spPr>
        <p:txBody>
          <a:bodyPr wrap="square" rtlCol="0">
            <a:spAutoFit/>
          </a:bodyPr>
          <a:lstStyle/>
          <a:p>
            <a:pPr algn="ctr"/>
            <a:r>
              <a:rPr lang="en-US" sz="4400" dirty="0" smtClean="0">
                <a:solidFill>
                  <a:schemeClr val="accent4">
                    <a:lumMod val="60000"/>
                    <a:lumOff val="40000"/>
                  </a:schemeClr>
                </a:solidFill>
                <a:latin typeface="Agency FB" pitchFamily="34" charset="0"/>
              </a:rPr>
              <a:t>-- its dense and cloudy atmosphere is an excellent reflector of light.</a:t>
            </a:r>
            <a:endParaRPr lang="en-US" sz="4400" dirty="0">
              <a:solidFill>
                <a:schemeClr val="accent4">
                  <a:lumMod val="60000"/>
                  <a:lumOff val="40000"/>
                </a:schemeClr>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to="" calcmode="lin" valueType="num">
                                      <p:cBhvr>
                                        <p:cTn id="3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SO - Trillions of Stars.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0" y="457200"/>
            <a:ext cx="9144000" cy="1077218"/>
          </a:xfrm>
          <a:prstGeom prst="rect">
            <a:avLst/>
          </a:prstGeom>
          <a:noFill/>
        </p:spPr>
        <p:txBody>
          <a:bodyPr wrap="square" rtlCol="0">
            <a:spAutoFit/>
          </a:bodyPr>
          <a:lstStyle/>
          <a:p>
            <a:pPr algn="ctr"/>
            <a:r>
              <a:rPr lang="en-US" sz="3600" dirty="0" smtClean="0">
                <a:solidFill>
                  <a:schemeClr val="accent1">
                    <a:lumMod val="60000"/>
                    <a:lumOff val="40000"/>
                  </a:schemeClr>
                </a:solidFill>
                <a:latin typeface="Showcard Gothic" pitchFamily="82" charset="0"/>
              </a:rPr>
              <a:t>TEMPERATURE</a:t>
            </a:r>
            <a:r>
              <a:rPr lang="en-US" dirty="0" smtClean="0"/>
              <a:t> </a:t>
            </a:r>
            <a:r>
              <a:rPr lang="en-US" sz="2800" b="1" dirty="0" smtClean="0">
                <a:solidFill>
                  <a:schemeClr val="accent3">
                    <a:lumMod val="60000"/>
                    <a:lumOff val="40000"/>
                  </a:schemeClr>
                </a:solidFill>
              </a:rPr>
              <a:t>: at the surface ranges from -30 to 475 degrees Celsius making the hottest planet .</a:t>
            </a:r>
            <a:endParaRPr lang="en-US" sz="2800" b="1" dirty="0">
              <a:solidFill>
                <a:schemeClr val="accent3">
                  <a:lumMod val="60000"/>
                  <a:lumOff val="40000"/>
                </a:schemeClr>
              </a:solidFill>
            </a:endParaRPr>
          </a:p>
        </p:txBody>
      </p:sp>
      <p:sp>
        <p:nvSpPr>
          <p:cNvPr id="3" name="TextBox 2"/>
          <p:cNvSpPr txBox="1"/>
          <p:nvPr/>
        </p:nvSpPr>
        <p:spPr>
          <a:xfrm>
            <a:off x="-76200" y="1447800"/>
            <a:ext cx="8839200" cy="1077218"/>
          </a:xfrm>
          <a:prstGeom prst="rect">
            <a:avLst/>
          </a:prstGeom>
          <a:noFill/>
        </p:spPr>
        <p:txBody>
          <a:bodyPr wrap="square" rtlCol="0">
            <a:spAutoFit/>
          </a:bodyPr>
          <a:lstStyle/>
          <a:p>
            <a:pPr algn="ctr"/>
            <a:r>
              <a:rPr lang="en-US" sz="3600" dirty="0" smtClean="0">
                <a:solidFill>
                  <a:schemeClr val="accent1">
                    <a:lumMod val="60000"/>
                    <a:lumOff val="40000"/>
                  </a:schemeClr>
                </a:solidFill>
                <a:latin typeface="Showcard Gothic" pitchFamily="82" charset="0"/>
              </a:rPr>
              <a:t>ATMOSPHERE</a:t>
            </a:r>
            <a:r>
              <a:rPr lang="en-US" sz="2800" dirty="0" smtClean="0">
                <a:solidFill>
                  <a:schemeClr val="accent1">
                    <a:lumMod val="60000"/>
                    <a:lumOff val="40000"/>
                  </a:schemeClr>
                </a:solidFill>
              </a:rPr>
              <a:t> </a:t>
            </a:r>
            <a:r>
              <a:rPr lang="en-US" sz="2800" b="1" dirty="0" smtClean="0">
                <a:solidFill>
                  <a:schemeClr val="accent3">
                    <a:lumMod val="60000"/>
                    <a:lumOff val="40000"/>
                  </a:schemeClr>
                </a:solidFill>
              </a:rPr>
              <a:t>: is made up of more than 90% CO2 and almost  no oxygen.</a:t>
            </a:r>
            <a:r>
              <a:rPr lang="en-US" b="1" dirty="0" smtClean="0">
                <a:solidFill>
                  <a:schemeClr val="accent3">
                    <a:lumMod val="60000"/>
                    <a:lumOff val="40000"/>
                  </a:schemeClr>
                </a:solidFill>
              </a:rPr>
              <a:t> </a:t>
            </a:r>
            <a:endParaRPr lang="en-US" b="1" dirty="0">
              <a:solidFill>
                <a:schemeClr val="accent3">
                  <a:lumMod val="60000"/>
                  <a:lumOff val="40000"/>
                </a:schemeClr>
              </a:solidFill>
            </a:endParaRPr>
          </a:p>
        </p:txBody>
      </p:sp>
      <p:sp>
        <p:nvSpPr>
          <p:cNvPr id="4" name="TextBox 3"/>
          <p:cNvSpPr txBox="1"/>
          <p:nvPr/>
        </p:nvSpPr>
        <p:spPr>
          <a:xfrm>
            <a:off x="-457200" y="2514600"/>
            <a:ext cx="9144000" cy="1077218"/>
          </a:xfrm>
          <a:prstGeom prst="rect">
            <a:avLst/>
          </a:prstGeom>
          <a:noFill/>
        </p:spPr>
        <p:txBody>
          <a:bodyPr wrap="square" rtlCol="0">
            <a:spAutoFit/>
          </a:bodyPr>
          <a:lstStyle/>
          <a:p>
            <a:pPr algn="ctr"/>
            <a:r>
              <a:rPr lang="en-US" sz="3600" dirty="0" smtClean="0">
                <a:solidFill>
                  <a:schemeClr val="accent1">
                    <a:lumMod val="60000"/>
                    <a:lumOff val="40000"/>
                  </a:schemeClr>
                </a:solidFill>
                <a:latin typeface="Showcard Gothic" pitchFamily="82" charset="0"/>
              </a:rPr>
              <a:t>CARBON DIOXIDE</a:t>
            </a:r>
            <a:r>
              <a:rPr lang="en-US" sz="2800" dirty="0" smtClean="0"/>
              <a:t> </a:t>
            </a:r>
            <a:r>
              <a:rPr lang="en-US" sz="2800" b="1" dirty="0" smtClean="0">
                <a:solidFill>
                  <a:schemeClr val="accent3">
                    <a:lumMod val="60000"/>
                    <a:lumOff val="40000"/>
                  </a:schemeClr>
                </a:solidFill>
              </a:rPr>
              <a:t>: helps to reduce a powerful greenhouse effect in Venus.</a:t>
            </a:r>
            <a:endParaRPr lang="en-US" sz="2800" b="1" dirty="0">
              <a:solidFill>
                <a:schemeClr val="accent3">
                  <a:lumMod val="60000"/>
                  <a:lumOff val="40000"/>
                </a:schemeClr>
              </a:solidFill>
            </a:endParaRPr>
          </a:p>
        </p:txBody>
      </p:sp>
      <p:sp>
        <p:nvSpPr>
          <p:cNvPr id="5" name="TextBox 4"/>
          <p:cNvSpPr txBox="1"/>
          <p:nvPr/>
        </p:nvSpPr>
        <p:spPr>
          <a:xfrm>
            <a:off x="152400" y="3581400"/>
            <a:ext cx="9525000" cy="646331"/>
          </a:xfrm>
          <a:prstGeom prst="rect">
            <a:avLst/>
          </a:prstGeom>
          <a:noFill/>
        </p:spPr>
        <p:txBody>
          <a:bodyPr wrap="square" rtlCol="0">
            <a:spAutoFit/>
          </a:bodyPr>
          <a:lstStyle/>
          <a:p>
            <a:r>
              <a:rPr lang="en-US" sz="3600" dirty="0" smtClean="0">
                <a:solidFill>
                  <a:schemeClr val="accent1">
                    <a:lumMod val="60000"/>
                    <a:lumOff val="40000"/>
                  </a:schemeClr>
                </a:solidFill>
                <a:latin typeface="Showcard Gothic" pitchFamily="82" charset="0"/>
              </a:rPr>
              <a:t>GREENHOUSE EFFECT</a:t>
            </a:r>
            <a:endParaRPr lang="en-US" sz="3600" dirty="0">
              <a:solidFill>
                <a:schemeClr val="accent1">
                  <a:lumMod val="60000"/>
                  <a:lumOff val="40000"/>
                </a:schemeClr>
              </a:solidFill>
              <a:latin typeface="Showcard Gothic" pitchFamily="82" charset="0"/>
            </a:endParaRPr>
          </a:p>
        </p:txBody>
      </p:sp>
      <p:sp>
        <p:nvSpPr>
          <p:cNvPr id="6" name="TextBox 5"/>
          <p:cNvSpPr txBox="1"/>
          <p:nvPr/>
        </p:nvSpPr>
        <p:spPr>
          <a:xfrm>
            <a:off x="2057400" y="3733800"/>
            <a:ext cx="7086600" cy="1815882"/>
          </a:xfrm>
          <a:prstGeom prst="rect">
            <a:avLst/>
          </a:prstGeom>
          <a:noFill/>
        </p:spPr>
        <p:txBody>
          <a:bodyPr wrap="square" rtlCol="0">
            <a:spAutoFit/>
          </a:bodyPr>
          <a:lstStyle/>
          <a:p>
            <a:r>
              <a:rPr lang="en-US" dirty="0" smtClean="0"/>
              <a:t>                                                           </a:t>
            </a:r>
            <a:r>
              <a:rPr lang="en-US" sz="2800" b="1" dirty="0" smtClean="0">
                <a:solidFill>
                  <a:schemeClr val="accent3">
                    <a:lumMod val="60000"/>
                    <a:lumOff val="40000"/>
                  </a:schemeClr>
                </a:solidFill>
              </a:rPr>
              <a:t>: the nearness of Venus to the sun raises the temperature on the surface to more than 475 degrees Celsius, high enough to melt lead.</a:t>
            </a:r>
            <a:endParaRPr lang="en-US" sz="2800" b="1"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O - Trillions of Stars.jpg"/>
          <p:cNvPicPr>
            <a:picLocks noChangeAspect="1"/>
          </p:cNvPicPr>
          <p:nvPr/>
        </p:nvPicPr>
        <p:blipFill>
          <a:blip r:embed="rId2"/>
          <a:stretch>
            <a:fillRect/>
          </a:stretch>
        </p:blipFill>
        <p:spPr>
          <a:xfrm>
            <a:off x="0" y="0"/>
            <a:ext cx="9144000" cy="6858000"/>
          </a:xfrm>
          <a:prstGeom prst="rect">
            <a:avLst/>
          </a:prstGeom>
        </p:spPr>
      </p:pic>
      <p:pic>
        <p:nvPicPr>
          <p:cNvPr id="3" name="Picture 2" descr="Earth.jpg"/>
          <p:cNvPicPr>
            <a:picLocks noChangeAspect="1"/>
          </p:cNvPicPr>
          <p:nvPr/>
        </p:nvPicPr>
        <p:blipFill>
          <a:blip r:embed="rId3">
            <a:clrChange>
              <a:clrFrom>
                <a:srgbClr val="000000"/>
              </a:clrFrom>
              <a:clrTo>
                <a:srgbClr val="000000">
                  <a:alpha val="0"/>
                </a:srgbClr>
              </a:clrTo>
            </a:clrChange>
          </a:blip>
          <a:stretch>
            <a:fillRect/>
          </a:stretch>
        </p:blipFill>
        <p:spPr>
          <a:xfrm>
            <a:off x="-2438400" y="0"/>
            <a:ext cx="4419600" cy="3351530"/>
          </a:xfrm>
          <a:prstGeom prst="rect">
            <a:avLst/>
          </a:prstGeom>
        </p:spPr>
      </p:pic>
      <p:sp>
        <p:nvSpPr>
          <p:cNvPr id="2" name="TextBox 1"/>
          <p:cNvSpPr txBox="1"/>
          <p:nvPr/>
        </p:nvSpPr>
        <p:spPr>
          <a:xfrm>
            <a:off x="0" y="0"/>
            <a:ext cx="1295400" cy="6863417"/>
          </a:xfrm>
          <a:prstGeom prst="rect">
            <a:avLst/>
          </a:prstGeom>
          <a:noFill/>
        </p:spPr>
        <p:txBody>
          <a:bodyPr wrap="square" rtlCol="0">
            <a:spAutoFit/>
          </a:bodyPr>
          <a:lstStyle/>
          <a:p>
            <a:r>
              <a:rPr lang="en-US" sz="8800" dirty="0" smtClean="0">
                <a:solidFill>
                  <a:srgbClr val="92D050"/>
                </a:solidFill>
                <a:latin typeface="PCLifeLoveladies" pitchFamily="2" charset="0"/>
              </a:rPr>
              <a:t>E</a:t>
            </a:r>
          </a:p>
          <a:p>
            <a:r>
              <a:rPr lang="en-US" sz="8800" dirty="0" smtClean="0">
                <a:solidFill>
                  <a:srgbClr val="92D050"/>
                </a:solidFill>
                <a:latin typeface="PCLifeLoveladies" pitchFamily="2" charset="0"/>
              </a:rPr>
              <a:t>A</a:t>
            </a:r>
          </a:p>
          <a:p>
            <a:r>
              <a:rPr lang="en-US" sz="8800" dirty="0" smtClean="0">
                <a:solidFill>
                  <a:srgbClr val="92D050"/>
                </a:solidFill>
                <a:latin typeface="PCLifeLoveladies" pitchFamily="2" charset="0"/>
              </a:rPr>
              <a:t>R</a:t>
            </a:r>
          </a:p>
          <a:p>
            <a:r>
              <a:rPr lang="en-US" sz="8800" dirty="0" smtClean="0">
                <a:solidFill>
                  <a:srgbClr val="92D050"/>
                </a:solidFill>
                <a:latin typeface="PCLifeLoveladies" pitchFamily="2" charset="0"/>
              </a:rPr>
              <a:t>T</a:t>
            </a:r>
          </a:p>
          <a:p>
            <a:r>
              <a:rPr lang="en-US" sz="8800" dirty="0" smtClean="0">
                <a:solidFill>
                  <a:srgbClr val="92D050"/>
                </a:solidFill>
                <a:latin typeface="PCLifeLoveladies" pitchFamily="2" charset="0"/>
              </a:rPr>
              <a:t>H</a:t>
            </a:r>
            <a:endParaRPr lang="en-US" sz="8800" dirty="0">
              <a:solidFill>
                <a:srgbClr val="92D050"/>
              </a:solidFill>
              <a:latin typeface="PCLifeLoveladies" pitchFamily="2" charset="0"/>
            </a:endParaRPr>
          </a:p>
        </p:txBody>
      </p:sp>
      <p:sp>
        <p:nvSpPr>
          <p:cNvPr id="5" name="TextBox 4"/>
          <p:cNvSpPr txBox="1"/>
          <p:nvPr/>
        </p:nvSpPr>
        <p:spPr>
          <a:xfrm>
            <a:off x="1905000" y="76200"/>
            <a:ext cx="7086600" cy="830997"/>
          </a:xfrm>
          <a:prstGeom prst="rect">
            <a:avLst/>
          </a:prstGeom>
          <a:noFill/>
        </p:spPr>
        <p:txBody>
          <a:bodyPr wrap="square" rtlCol="0">
            <a:spAutoFit/>
          </a:bodyPr>
          <a:lstStyle/>
          <a:p>
            <a:r>
              <a:rPr lang="en-US" sz="2400" b="1" dirty="0" smtClean="0"/>
              <a:t>-- the only planet known to support and have intelligent life.</a:t>
            </a:r>
            <a:endParaRPr lang="en-US" sz="2400" b="1" dirty="0"/>
          </a:p>
        </p:txBody>
      </p:sp>
      <p:sp>
        <p:nvSpPr>
          <p:cNvPr id="6" name="TextBox 5"/>
          <p:cNvSpPr txBox="1"/>
          <p:nvPr/>
        </p:nvSpPr>
        <p:spPr>
          <a:xfrm>
            <a:off x="1828800" y="914400"/>
            <a:ext cx="7696200" cy="1200329"/>
          </a:xfrm>
          <a:prstGeom prst="rect">
            <a:avLst/>
          </a:prstGeom>
          <a:noFill/>
        </p:spPr>
        <p:txBody>
          <a:bodyPr wrap="square" rtlCol="0">
            <a:spAutoFit/>
          </a:bodyPr>
          <a:lstStyle/>
          <a:p>
            <a:r>
              <a:rPr lang="en-US" sz="2400" b="1" dirty="0" smtClean="0"/>
              <a:t>-- it has an atmosphere that makes it possible for life to flourish, the others are blanketed by boiling, poisonous gases.</a:t>
            </a:r>
            <a:endParaRPr lang="en-US" sz="2400" b="1" dirty="0"/>
          </a:p>
        </p:txBody>
      </p:sp>
      <p:sp>
        <p:nvSpPr>
          <p:cNvPr id="7" name="TextBox 6"/>
          <p:cNvSpPr txBox="1"/>
          <p:nvPr/>
        </p:nvSpPr>
        <p:spPr>
          <a:xfrm>
            <a:off x="1905000" y="2064603"/>
            <a:ext cx="6934200" cy="830997"/>
          </a:xfrm>
          <a:prstGeom prst="rect">
            <a:avLst/>
          </a:prstGeom>
          <a:noFill/>
        </p:spPr>
        <p:txBody>
          <a:bodyPr wrap="square" rtlCol="0">
            <a:spAutoFit/>
          </a:bodyPr>
          <a:lstStyle/>
          <a:p>
            <a:r>
              <a:rPr lang="en-US" sz="2400" b="1" dirty="0" smtClean="0"/>
              <a:t>--Earth day is 24 hours which is the time it takes our planet to complete its rotation on its axis.</a:t>
            </a:r>
            <a:endParaRPr lang="en-US" sz="2400" b="1" dirty="0"/>
          </a:p>
        </p:txBody>
      </p:sp>
      <p:sp>
        <p:nvSpPr>
          <p:cNvPr id="8" name="TextBox 7"/>
          <p:cNvSpPr txBox="1"/>
          <p:nvPr/>
        </p:nvSpPr>
        <p:spPr>
          <a:xfrm>
            <a:off x="1752600" y="2838271"/>
            <a:ext cx="7391400" cy="1200329"/>
          </a:xfrm>
          <a:prstGeom prst="rect">
            <a:avLst/>
          </a:prstGeom>
          <a:noFill/>
        </p:spPr>
        <p:txBody>
          <a:bodyPr wrap="square" rtlCol="0">
            <a:spAutoFit/>
          </a:bodyPr>
          <a:lstStyle/>
          <a:p>
            <a:r>
              <a:rPr lang="en-US" sz="2400" b="1" dirty="0" smtClean="0"/>
              <a:t>-- The earth is farther away from the sun than Mercury and Venus, it makes a complete revolution of about 365 days.</a:t>
            </a:r>
            <a:endParaRPr lang="en-US" sz="2400" b="1" dirty="0"/>
          </a:p>
        </p:txBody>
      </p:sp>
      <p:sp>
        <p:nvSpPr>
          <p:cNvPr id="9" name="TextBox 8"/>
          <p:cNvSpPr txBox="1"/>
          <p:nvPr/>
        </p:nvSpPr>
        <p:spPr>
          <a:xfrm>
            <a:off x="1295400" y="3962400"/>
            <a:ext cx="7315200" cy="1077218"/>
          </a:xfrm>
          <a:prstGeom prst="rect">
            <a:avLst/>
          </a:prstGeom>
          <a:noFill/>
        </p:spPr>
        <p:txBody>
          <a:bodyPr wrap="square" rtlCol="0">
            <a:spAutoFit/>
          </a:bodyPr>
          <a:lstStyle/>
          <a:p>
            <a:pPr algn="ctr"/>
            <a:r>
              <a:rPr lang="en-US" sz="3200" b="1" dirty="0" smtClean="0"/>
              <a:t>-- Our planet  has one Satellite Called Moon or Luna</a:t>
            </a:r>
            <a:endParaRPr lang="en-US" sz="3200" b="1" dirty="0"/>
          </a:p>
        </p:txBody>
      </p:sp>
      <p:pic>
        <p:nvPicPr>
          <p:cNvPr id="10" name="Picture 9" descr="moon-watching-night-100916-02.jpg"/>
          <p:cNvPicPr>
            <a:picLocks noChangeAspect="1"/>
          </p:cNvPicPr>
          <p:nvPr/>
        </p:nvPicPr>
        <p:blipFill>
          <a:blip r:embed="rId4">
            <a:clrChange>
              <a:clrFrom>
                <a:srgbClr val="000000"/>
              </a:clrFrom>
              <a:clrTo>
                <a:srgbClr val="000000">
                  <a:alpha val="0"/>
                </a:srgbClr>
              </a:clrTo>
            </a:clrChange>
          </a:blip>
          <a:stretch>
            <a:fillRect/>
          </a:stretch>
        </p:blipFill>
        <p:spPr>
          <a:xfrm>
            <a:off x="4975984" y="4038600"/>
            <a:ext cx="4168016"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arthSpheres.gif"/>
          <p:cNvPicPr>
            <a:picLocks noChangeAspect="1"/>
          </p:cNvPicPr>
          <p:nvPr/>
        </p:nvPicPr>
        <p:blipFill>
          <a:blip r:embed="rId2"/>
          <a:stretch>
            <a:fillRect/>
          </a:stretch>
        </p:blipFill>
        <p:spPr>
          <a:xfrm>
            <a:off x="0" y="838200"/>
            <a:ext cx="9144000" cy="6019800"/>
          </a:xfrm>
          <a:prstGeom prst="rect">
            <a:avLst/>
          </a:prstGeom>
        </p:spPr>
      </p:pic>
      <p:sp>
        <p:nvSpPr>
          <p:cNvPr id="2" name="TextBox 1"/>
          <p:cNvSpPr txBox="1"/>
          <p:nvPr/>
        </p:nvSpPr>
        <p:spPr>
          <a:xfrm>
            <a:off x="0" y="0"/>
            <a:ext cx="9144000" cy="1754326"/>
          </a:xfrm>
          <a:prstGeom prst="rect">
            <a:avLst/>
          </a:prstGeom>
          <a:noFill/>
        </p:spPr>
        <p:txBody>
          <a:bodyPr wrap="square" rtlCol="0">
            <a:spAutoFit/>
          </a:bodyPr>
          <a:lstStyle/>
          <a:p>
            <a:pPr algn="ctr"/>
            <a:r>
              <a:rPr lang="en-US" sz="5400" dirty="0" smtClean="0">
                <a:solidFill>
                  <a:srgbClr val="FF66CC"/>
                </a:solidFill>
                <a:latin typeface="Showcard Gothic" pitchFamily="82" charset="0"/>
              </a:rPr>
              <a:t>Earth’s  Three Main Layer </a:t>
            </a:r>
            <a:endParaRPr lang="en-US" sz="5400" dirty="0">
              <a:solidFill>
                <a:srgbClr val="FF66CC"/>
              </a:solidFill>
              <a:latin typeface="Showcard Goth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s2.jpg"/>
          <p:cNvPicPr>
            <a:picLocks noChangeAspect="1"/>
          </p:cNvPicPr>
          <p:nvPr/>
        </p:nvPicPr>
        <p:blipFill>
          <a:blip r:embed="rId2">
            <a:clrChange>
              <a:clrFrom>
                <a:srgbClr val="010101"/>
              </a:clrFrom>
              <a:clrTo>
                <a:srgbClr val="010101">
                  <a:alpha val="0"/>
                </a:srgbClr>
              </a:clrTo>
            </a:clrChange>
          </a:blip>
          <a:stretch>
            <a:fillRect/>
          </a:stretch>
        </p:blipFill>
        <p:spPr>
          <a:xfrm>
            <a:off x="-2514600" y="381000"/>
            <a:ext cx="7391400" cy="6629400"/>
          </a:xfrm>
          <a:prstGeom prst="rect">
            <a:avLst/>
          </a:prstGeom>
        </p:spPr>
      </p:pic>
      <p:sp>
        <p:nvSpPr>
          <p:cNvPr id="2" name="TextBox 1"/>
          <p:cNvSpPr txBox="1"/>
          <p:nvPr/>
        </p:nvSpPr>
        <p:spPr>
          <a:xfrm>
            <a:off x="3352800" y="5563850"/>
            <a:ext cx="8305800" cy="1446550"/>
          </a:xfrm>
          <a:prstGeom prst="rect">
            <a:avLst/>
          </a:prstGeom>
          <a:noFill/>
        </p:spPr>
        <p:txBody>
          <a:bodyPr wrap="square" rtlCol="0">
            <a:spAutoFit/>
          </a:bodyPr>
          <a:lstStyle/>
          <a:p>
            <a:r>
              <a:rPr lang="en-US" sz="8800" dirty="0" smtClean="0">
                <a:solidFill>
                  <a:schemeClr val="accent5">
                    <a:lumMod val="60000"/>
                    <a:lumOff val="40000"/>
                  </a:schemeClr>
                </a:solidFill>
                <a:latin typeface="PCLifeLoveladies" pitchFamily="2" charset="0"/>
              </a:rPr>
              <a:t>MARS</a:t>
            </a:r>
            <a:endParaRPr lang="en-US" sz="8800" dirty="0">
              <a:solidFill>
                <a:schemeClr val="accent5">
                  <a:lumMod val="60000"/>
                  <a:lumOff val="40000"/>
                </a:schemeClr>
              </a:solidFill>
              <a:latin typeface="PCLifeLoveladies" pitchFamily="2" charset="0"/>
            </a:endParaRPr>
          </a:p>
        </p:txBody>
      </p:sp>
      <p:sp>
        <p:nvSpPr>
          <p:cNvPr id="4" name="TextBox 3"/>
          <p:cNvSpPr txBox="1"/>
          <p:nvPr/>
        </p:nvSpPr>
        <p:spPr>
          <a:xfrm>
            <a:off x="-76200" y="76200"/>
            <a:ext cx="9144000" cy="646331"/>
          </a:xfrm>
          <a:prstGeom prst="rect">
            <a:avLst/>
          </a:prstGeom>
          <a:noFill/>
        </p:spPr>
        <p:txBody>
          <a:bodyPr wrap="square" rtlCol="0">
            <a:spAutoFit/>
          </a:bodyPr>
          <a:lstStyle/>
          <a:p>
            <a:pPr algn="ctr"/>
            <a:r>
              <a:rPr lang="en-US" sz="3600" dirty="0" smtClean="0">
                <a:solidFill>
                  <a:srgbClr val="00B0F0"/>
                </a:solidFill>
                <a:latin typeface="Alexa" pitchFamily="2" charset="0"/>
                <a:ea typeface="GulimChe" pitchFamily="49" charset="-127"/>
              </a:rPr>
              <a:t>-- Earth’s closest celestial neighbor  beyond the solar orbit.</a:t>
            </a:r>
            <a:endParaRPr lang="en-US" sz="3600" dirty="0">
              <a:solidFill>
                <a:srgbClr val="00B0F0"/>
              </a:solidFill>
              <a:latin typeface="Alexa" pitchFamily="2" charset="0"/>
              <a:ea typeface="GulimChe" pitchFamily="49" charset="-127"/>
            </a:endParaRPr>
          </a:p>
        </p:txBody>
      </p:sp>
      <p:sp>
        <p:nvSpPr>
          <p:cNvPr id="5" name="TextBox 4"/>
          <p:cNvSpPr txBox="1"/>
          <p:nvPr/>
        </p:nvSpPr>
        <p:spPr>
          <a:xfrm>
            <a:off x="2743200" y="675382"/>
            <a:ext cx="6477000" cy="1077218"/>
          </a:xfrm>
          <a:prstGeom prst="rect">
            <a:avLst/>
          </a:prstGeom>
          <a:noFill/>
        </p:spPr>
        <p:txBody>
          <a:bodyPr wrap="square" rtlCol="0">
            <a:spAutoFit/>
          </a:bodyPr>
          <a:lstStyle/>
          <a:p>
            <a:r>
              <a:rPr lang="en-US" sz="3200" dirty="0" smtClean="0">
                <a:solidFill>
                  <a:schemeClr val="accent1">
                    <a:lumMod val="60000"/>
                    <a:lumOff val="40000"/>
                  </a:schemeClr>
                </a:solidFill>
                <a:latin typeface="Alexa" pitchFamily="2" charset="0"/>
              </a:rPr>
              <a:t>-- Mars is Reddish color , that’s why it called  the Red Planet.</a:t>
            </a:r>
            <a:endParaRPr lang="en-US" sz="3200" dirty="0">
              <a:solidFill>
                <a:schemeClr val="accent1">
                  <a:lumMod val="60000"/>
                  <a:lumOff val="40000"/>
                </a:schemeClr>
              </a:solidFill>
              <a:latin typeface="Alexa" pitchFamily="2" charset="0"/>
            </a:endParaRPr>
          </a:p>
        </p:txBody>
      </p:sp>
      <p:sp>
        <p:nvSpPr>
          <p:cNvPr id="6" name="TextBox 5"/>
          <p:cNvSpPr txBox="1"/>
          <p:nvPr/>
        </p:nvSpPr>
        <p:spPr>
          <a:xfrm>
            <a:off x="3810000" y="1665982"/>
            <a:ext cx="5715000" cy="1077218"/>
          </a:xfrm>
          <a:prstGeom prst="rect">
            <a:avLst/>
          </a:prstGeom>
          <a:noFill/>
        </p:spPr>
        <p:txBody>
          <a:bodyPr wrap="square" rtlCol="0">
            <a:spAutoFit/>
          </a:bodyPr>
          <a:lstStyle/>
          <a:p>
            <a:r>
              <a:rPr lang="en-US" sz="3200" dirty="0" smtClean="0">
                <a:solidFill>
                  <a:schemeClr val="accent4">
                    <a:lumMod val="60000"/>
                    <a:lumOff val="40000"/>
                  </a:schemeClr>
                </a:solidFill>
                <a:latin typeface="Alexa" pitchFamily="2" charset="0"/>
              </a:rPr>
              <a:t>-- Ancient stargazers associated  the Red planet with disaster on Earth. </a:t>
            </a:r>
            <a:endParaRPr lang="en-US" sz="3200" dirty="0">
              <a:solidFill>
                <a:schemeClr val="accent4">
                  <a:lumMod val="60000"/>
                  <a:lumOff val="40000"/>
                </a:schemeClr>
              </a:solidFill>
              <a:latin typeface="Alexa" pitchFamily="2" charset="0"/>
            </a:endParaRPr>
          </a:p>
        </p:txBody>
      </p:sp>
      <p:sp>
        <p:nvSpPr>
          <p:cNvPr id="7" name="TextBox 6"/>
          <p:cNvSpPr txBox="1"/>
          <p:nvPr/>
        </p:nvSpPr>
        <p:spPr>
          <a:xfrm>
            <a:off x="3962400" y="2819400"/>
            <a:ext cx="5410200" cy="1077218"/>
          </a:xfrm>
          <a:prstGeom prst="rect">
            <a:avLst/>
          </a:prstGeom>
          <a:noFill/>
        </p:spPr>
        <p:txBody>
          <a:bodyPr wrap="square" rtlCol="0">
            <a:spAutoFit/>
          </a:bodyPr>
          <a:lstStyle/>
          <a:p>
            <a:r>
              <a:rPr lang="en-US" sz="3200" dirty="0" smtClean="0">
                <a:solidFill>
                  <a:schemeClr val="accent3">
                    <a:lumMod val="60000"/>
                    <a:lumOff val="40000"/>
                  </a:schemeClr>
                </a:solidFill>
                <a:latin typeface="Alexa" pitchFamily="2" charset="0"/>
              </a:rPr>
              <a:t>-- The Babylonians called Mars as the “ Star of Death.</a:t>
            </a:r>
            <a:endParaRPr lang="en-US" sz="3200" dirty="0">
              <a:solidFill>
                <a:schemeClr val="accent3">
                  <a:lumMod val="60000"/>
                  <a:lumOff val="40000"/>
                </a:schemeClr>
              </a:solidFill>
              <a:latin typeface="Alexa" pitchFamily="2" charset="0"/>
            </a:endParaRPr>
          </a:p>
        </p:txBody>
      </p:sp>
      <p:sp>
        <p:nvSpPr>
          <p:cNvPr id="9" name="TextBox 8"/>
          <p:cNvSpPr txBox="1"/>
          <p:nvPr/>
        </p:nvSpPr>
        <p:spPr>
          <a:xfrm>
            <a:off x="4038600" y="3858161"/>
            <a:ext cx="5257800" cy="1323439"/>
          </a:xfrm>
          <a:prstGeom prst="rect">
            <a:avLst/>
          </a:prstGeom>
          <a:noFill/>
        </p:spPr>
        <p:txBody>
          <a:bodyPr wrap="square" rtlCol="0">
            <a:spAutoFit/>
          </a:bodyPr>
          <a:lstStyle/>
          <a:p>
            <a:r>
              <a:rPr lang="en-US" sz="4000" dirty="0" smtClean="0">
                <a:solidFill>
                  <a:srgbClr val="FF66CC"/>
                </a:solidFill>
                <a:latin typeface="Alexa" pitchFamily="2" charset="0"/>
              </a:rPr>
              <a:t>-- The Romans named it after their god  of war.</a:t>
            </a:r>
            <a:endParaRPr lang="en-US" sz="4000" dirty="0">
              <a:solidFill>
                <a:srgbClr val="FF66CC"/>
              </a:solidFill>
              <a:latin typeface="Alex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to="" calcmode="lin" valueType="num">
                                      <p:cBhvr>
                                        <p:cTn id="22" dur="1" fill="hold"/>
                                        <p:tgtEl>
                                          <p:spTgt spid="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p:spPr>
        <p:txBody>
          <a:bodyPr wrap="square" rtlCol="0">
            <a:spAutoFit/>
          </a:bodyPr>
          <a:lstStyle/>
          <a:p>
            <a:pPr algn="ctr"/>
            <a:r>
              <a:rPr lang="en-US" sz="6600" dirty="0" smtClean="0">
                <a:solidFill>
                  <a:schemeClr val="accent2">
                    <a:lumMod val="60000"/>
                    <a:lumOff val="40000"/>
                  </a:schemeClr>
                </a:solidFill>
                <a:latin typeface="AR CHRISTY" pitchFamily="2" charset="0"/>
              </a:rPr>
              <a:t>Two Satellites of Mars</a:t>
            </a:r>
            <a:endParaRPr lang="en-US" sz="6600" dirty="0">
              <a:solidFill>
                <a:schemeClr val="accent2">
                  <a:lumMod val="60000"/>
                  <a:lumOff val="40000"/>
                </a:schemeClr>
              </a:solidFill>
              <a:latin typeface="AR CHRISTY" pitchFamily="2" charset="0"/>
            </a:endParaRPr>
          </a:p>
        </p:txBody>
      </p:sp>
      <p:pic>
        <p:nvPicPr>
          <p:cNvPr id="4" name="Picture 3" descr="phobos.jpg"/>
          <p:cNvPicPr>
            <a:picLocks noChangeAspect="1"/>
          </p:cNvPicPr>
          <p:nvPr/>
        </p:nvPicPr>
        <p:blipFill>
          <a:blip r:embed="rId2">
            <a:clrChange>
              <a:clrFrom>
                <a:srgbClr val="574249"/>
              </a:clrFrom>
              <a:clrTo>
                <a:srgbClr val="574249">
                  <a:alpha val="0"/>
                </a:srgbClr>
              </a:clrTo>
            </a:clrChange>
          </a:blip>
          <a:stretch>
            <a:fillRect/>
          </a:stretch>
        </p:blipFill>
        <p:spPr>
          <a:xfrm>
            <a:off x="0" y="1143000"/>
            <a:ext cx="2514600" cy="2514600"/>
          </a:xfrm>
          <a:prstGeom prst="rect">
            <a:avLst/>
          </a:prstGeom>
        </p:spPr>
      </p:pic>
      <p:sp>
        <p:nvSpPr>
          <p:cNvPr id="5" name="TextBox 4"/>
          <p:cNvSpPr txBox="1"/>
          <p:nvPr/>
        </p:nvSpPr>
        <p:spPr>
          <a:xfrm>
            <a:off x="0" y="3048000"/>
            <a:ext cx="3276600" cy="1200329"/>
          </a:xfrm>
          <a:prstGeom prst="rect">
            <a:avLst/>
          </a:prstGeom>
          <a:noFill/>
        </p:spPr>
        <p:txBody>
          <a:bodyPr wrap="square" rtlCol="0">
            <a:spAutoFit/>
          </a:bodyPr>
          <a:lstStyle/>
          <a:p>
            <a:r>
              <a:rPr lang="en-US" sz="7200" dirty="0" smtClean="0">
                <a:solidFill>
                  <a:schemeClr val="accent5">
                    <a:lumMod val="40000"/>
                    <a:lumOff val="60000"/>
                  </a:schemeClr>
                </a:solidFill>
                <a:latin typeface="AR DARLING" pitchFamily="2" charset="0"/>
              </a:rPr>
              <a:t>Phobos</a:t>
            </a:r>
            <a:endParaRPr lang="en-US" sz="7200" dirty="0">
              <a:solidFill>
                <a:schemeClr val="accent5">
                  <a:lumMod val="40000"/>
                  <a:lumOff val="60000"/>
                </a:schemeClr>
              </a:solidFill>
              <a:latin typeface="AR DARLING" pitchFamily="2" charset="0"/>
            </a:endParaRPr>
          </a:p>
        </p:txBody>
      </p:sp>
      <p:sp>
        <p:nvSpPr>
          <p:cNvPr id="6" name="TextBox 5"/>
          <p:cNvSpPr txBox="1"/>
          <p:nvPr/>
        </p:nvSpPr>
        <p:spPr>
          <a:xfrm>
            <a:off x="-76200" y="4016514"/>
            <a:ext cx="5410200" cy="707886"/>
          </a:xfrm>
          <a:prstGeom prst="rect">
            <a:avLst/>
          </a:prstGeom>
          <a:noFill/>
        </p:spPr>
        <p:txBody>
          <a:bodyPr wrap="square" rtlCol="0">
            <a:spAutoFit/>
          </a:bodyPr>
          <a:lstStyle/>
          <a:p>
            <a:r>
              <a:rPr lang="en-US" sz="4000" dirty="0" smtClean="0">
                <a:solidFill>
                  <a:srgbClr val="FFFF00"/>
                </a:solidFill>
                <a:latin typeface="Agency FB" pitchFamily="34" charset="0"/>
              </a:rPr>
              <a:t>-- Greek word for Fear.</a:t>
            </a:r>
            <a:endParaRPr lang="en-US" sz="4000" dirty="0">
              <a:solidFill>
                <a:srgbClr val="FFFF00"/>
              </a:solidFill>
              <a:latin typeface="Agency FB" pitchFamily="34" charset="0"/>
            </a:endParaRPr>
          </a:p>
        </p:txBody>
      </p:sp>
      <p:pic>
        <p:nvPicPr>
          <p:cNvPr id="7" name="Picture 6" descr="250px-Deimos-MRO.jpg"/>
          <p:cNvPicPr>
            <a:picLocks noChangeAspect="1"/>
          </p:cNvPicPr>
          <p:nvPr/>
        </p:nvPicPr>
        <p:blipFill>
          <a:blip r:embed="rId3">
            <a:clrChange>
              <a:clrFrom>
                <a:srgbClr val="030000"/>
              </a:clrFrom>
              <a:clrTo>
                <a:srgbClr val="030000">
                  <a:alpha val="0"/>
                </a:srgbClr>
              </a:clrTo>
            </a:clrChange>
          </a:blip>
          <a:stretch>
            <a:fillRect/>
          </a:stretch>
        </p:blipFill>
        <p:spPr>
          <a:xfrm>
            <a:off x="2819400" y="1066800"/>
            <a:ext cx="2514600" cy="2514600"/>
          </a:xfrm>
          <a:prstGeom prst="rect">
            <a:avLst/>
          </a:prstGeom>
        </p:spPr>
      </p:pic>
      <p:sp>
        <p:nvSpPr>
          <p:cNvPr id="8" name="TextBox 7"/>
          <p:cNvSpPr txBox="1"/>
          <p:nvPr/>
        </p:nvSpPr>
        <p:spPr>
          <a:xfrm>
            <a:off x="4572000" y="914400"/>
            <a:ext cx="4114800" cy="1015663"/>
          </a:xfrm>
          <a:prstGeom prst="rect">
            <a:avLst/>
          </a:prstGeom>
          <a:noFill/>
        </p:spPr>
        <p:txBody>
          <a:bodyPr wrap="square" rtlCol="0">
            <a:spAutoFit/>
          </a:bodyPr>
          <a:lstStyle/>
          <a:p>
            <a:r>
              <a:rPr lang="en-US" sz="6000" dirty="0" smtClean="0">
                <a:solidFill>
                  <a:schemeClr val="accent5">
                    <a:lumMod val="40000"/>
                    <a:lumOff val="60000"/>
                  </a:schemeClr>
                </a:solidFill>
                <a:latin typeface="AR DARLING" pitchFamily="2" charset="0"/>
              </a:rPr>
              <a:t>DEIMOS</a:t>
            </a:r>
            <a:endParaRPr lang="en-US" sz="6000" dirty="0">
              <a:solidFill>
                <a:schemeClr val="accent5">
                  <a:lumMod val="40000"/>
                  <a:lumOff val="60000"/>
                </a:schemeClr>
              </a:solidFill>
              <a:latin typeface="AR DARLING" pitchFamily="2" charset="0"/>
            </a:endParaRPr>
          </a:p>
        </p:txBody>
      </p:sp>
      <p:sp>
        <p:nvSpPr>
          <p:cNvPr id="9" name="TextBox 8"/>
          <p:cNvSpPr txBox="1"/>
          <p:nvPr/>
        </p:nvSpPr>
        <p:spPr>
          <a:xfrm>
            <a:off x="4876800" y="1730514"/>
            <a:ext cx="4343400" cy="707886"/>
          </a:xfrm>
          <a:prstGeom prst="rect">
            <a:avLst/>
          </a:prstGeom>
          <a:noFill/>
        </p:spPr>
        <p:txBody>
          <a:bodyPr wrap="square" rtlCol="0">
            <a:spAutoFit/>
          </a:bodyPr>
          <a:lstStyle/>
          <a:p>
            <a:r>
              <a:rPr lang="en-US" sz="4000" dirty="0" smtClean="0">
                <a:solidFill>
                  <a:schemeClr val="accent1">
                    <a:lumMod val="60000"/>
                    <a:lumOff val="40000"/>
                  </a:schemeClr>
                </a:solidFill>
                <a:latin typeface="Agency FB" pitchFamily="34" charset="0"/>
              </a:rPr>
              <a:t>-- Greek Word for Terror.</a:t>
            </a:r>
            <a:endParaRPr lang="en-US" sz="4000" dirty="0">
              <a:solidFill>
                <a:schemeClr val="accent1">
                  <a:lumMod val="60000"/>
                  <a:lumOff val="40000"/>
                </a:schemeClr>
              </a:solidFill>
              <a:latin typeface="Agency FB" pitchFamily="34" charset="0"/>
            </a:endParaRPr>
          </a:p>
        </p:txBody>
      </p:sp>
      <p:pic>
        <p:nvPicPr>
          <p:cNvPr id="10" name="Picture 9" descr="images.jpg"/>
          <p:cNvPicPr>
            <a:picLocks noChangeAspect="1"/>
          </p:cNvPicPr>
          <p:nvPr/>
        </p:nvPicPr>
        <p:blipFill>
          <a:blip r:embed="rId4">
            <a:clrChange>
              <a:clrFrom>
                <a:srgbClr val="010400"/>
              </a:clrFrom>
              <a:clrTo>
                <a:srgbClr val="010400">
                  <a:alpha val="0"/>
                </a:srgbClr>
              </a:clrTo>
            </a:clrChange>
          </a:blip>
          <a:stretch>
            <a:fillRect/>
          </a:stretch>
        </p:blipFill>
        <p:spPr>
          <a:xfrm>
            <a:off x="3733800" y="3276600"/>
            <a:ext cx="54102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to="" calcmode="lin" valueType="num">
                                      <p:cBhvr>
                                        <p:cTn id="26" dur="1" fill="hold"/>
                                        <p:tgtEl>
                                          <p:spTgt spid="8"/>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to="" calcmode="lin" valueType="num">
                                      <p:cBhvr>
                                        <p:cTn id="34"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arce.jpg"/>
          <p:cNvPicPr>
            <a:picLocks noChangeAspect="1"/>
          </p:cNvPicPr>
          <p:nvPr/>
        </p:nvPicPr>
        <p:blipFill>
          <a:blip r:embed="rId2"/>
          <a:stretch>
            <a:fillRect/>
          </a:stretch>
        </p:blipFill>
        <p:spPr>
          <a:xfrm>
            <a:off x="6248400" y="4371695"/>
            <a:ext cx="2895600" cy="2486305"/>
          </a:xfrm>
          <a:prstGeom prst="rect">
            <a:avLst/>
          </a:prstGeom>
        </p:spPr>
      </p:pic>
      <p:sp>
        <p:nvSpPr>
          <p:cNvPr id="3" name="TextBox 2"/>
          <p:cNvSpPr txBox="1"/>
          <p:nvPr/>
        </p:nvSpPr>
        <p:spPr>
          <a:xfrm>
            <a:off x="0" y="0"/>
            <a:ext cx="3124200" cy="6247864"/>
          </a:xfrm>
          <a:prstGeom prst="rect">
            <a:avLst/>
          </a:prstGeom>
          <a:noFill/>
        </p:spPr>
        <p:txBody>
          <a:bodyPr wrap="square" rtlCol="0">
            <a:spAutoFit/>
          </a:bodyPr>
          <a:lstStyle/>
          <a:p>
            <a:r>
              <a:rPr lang="en-US" sz="10000" dirty="0" smtClean="0">
                <a:solidFill>
                  <a:schemeClr val="accent2">
                    <a:lumMod val="40000"/>
                    <a:lumOff val="60000"/>
                  </a:schemeClr>
                </a:solidFill>
                <a:latin typeface="bubblegums" pitchFamily="2" charset="0"/>
              </a:rPr>
              <a:t>M</a:t>
            </a:r>
            <a:br>
              <a:rPr lang="en-US" sz="10000" dirty="0" smtClean="0">
                <a:solidFill>
                  <a:schemeClr val="accent2">
                    <a:lumMod val="40000"/>
                    <a:lumOff val="60000"/>
                  </a:schemeClr>
                </a:solidFill>
                <a:latin typeface="bubblegums" pitchFamily="2" charset="0"/>
              </a:rPr>
            </a:br>
            <a:r>
              <a:rPr lang="en-US" sz="10000" dirty="0" smtClean="0">
                <a:solidFill>
                  <a:schemeClr val="accent2">
                    <a:lumMod val="40000"/>
                    <a:lumOff val="60000"/>
                  </a:schemeClr>
                </a:solidFill>
                <a:latin typeface="bubblegums" pitchFamily="2" charset="0"/>
              </a:rPr>
              <a:t>A</a:t>
            </a:r>
            <a:br>
              <a:rPr lang="en-US" sz="10000" dirty="0" smtClean="0">
                <a:solidFill>
                  <a:schemeClr val="accent2">
                    <a:lumMod val="40000"/>
                    <a:lumOff val="60000"/>
                  </a:schemeClr>
                </a:solidFill>
                <a:latin typeface="bubblegums" pitchFamily="2" charset="0"/>
              </a:rPr>
            </a:br>
            <a:r>
              <a:rPr lang="en-US" sz="10000" dirty="0" smtClean="0">
                <a:solidFill>
                  <a:schemeClr val="accent2">
                    <a:lumMod val="40000"/>
                    <a:lumOff val="60000"/>
                  </a:schemeClr>
                </a:solidFill>
                <a:latin typeface="bubblegums" pitchFamily="2" charset="0"/>
              </a:rPr>
              <a:t>R</a:t>
            </a:r>
            <a:br>
              <a:rPr lang="en-US" sz="10000" dirty="0" smtClean="0">
                <a:solidFill>
                  <a:schemeClr val="accent2">
                    <a:lumMod val="40000"/>
                    <a:lumOff val="60000"/>
                  </a:schemeClr>
                </a:solidFill>
                <a:latin typeface="bubblegums" pitchFamily="2" charset="0"/>
              </a:rPr>
            </a:br>
            <a:r>
              <a:rPr lang="en-US" sz="10000" dirty="0" smtClean="0">
                <a:solidFill>
                  <a:schemeClr val="accent2">
                    <a:lumMod val="40000"/>
                    <a:lumOff val="60000"/>
                  </a:schemeClr>
                </a:solidFill>
                <a:latin typeface="bubblegums" pitchFamily="2" charset="0"/>
              </a:rPr>
              <a:t>S</a:t>
            </a:r>
            <a:endParaRPr lang="en-US" sz="10000" dirty="0">
              <a:solidFill>
                <a:schemeClr val="accent2">
                  <a:lumMod val="40000"/>
                  <a:lumOff val="60000"/>
                </a:schemeClr>
              </a:solidFill>
              <a:latin typeface="bubblegums" pitchFamily="2" charset="0"/>
            </a:endParaRPr>
          </a:p>
        </p:txBody>
      </p:sp>
      <p:sp>
        <p:nvSpPr>
          <p:cNvPr id="4" name="TextBox 3"/>
          <p:cNvSpPr txBox="1"/>
          <p:nvPr/>
        </p:nvSpPr>
        <p:spPr>
          <a:xfrm>
            <a:off x="1676400" y="0"/>
            <a:ext cx="7391400" cy="1323439"/>
          </a:xfrm>
          <a:prstGeom prst="rect">
            <a:avLst/>
          </a:prstGeom>
          <a:noFill/>
        </p:spPr>
        <p:txBody>
          <a:bodyPr wrap="square" rtlCol="0">
            <a:spAutoFit/>
          </a:bodyPr>
          <a:lstStyle/>
          <a:p>
            <a:r>
              <a:rPr lang="en-US" sz="4400" dirty="0" smtClean="0">
                <a:solidFill>
                  <a:schemeClr val="accent1">
                    <a:lumMod val="60000"/>
                    <a:lumOff val="40000"/>
                  </a:schemeClr>
                </a:solidFill>
                <a:latin typeface="AvenirNext LT Pro UltLightCn" pitchFamily="34" charset="0"/>
              </a:rPr>
              <a:t>Diameter :</a:t>
            </a:r>
          </a:p>
          <a:p>
            <a:r>
              <a:rPr lang="en-US" sz="3600" dirty="0" smtClean="0">
                <a:solidFill>
                  <a:schemeClr val="accent3"/>
                </a:solidFill>
                <a:latin typeface="AvenirNext LT Pro UltLightCn" pitchFamily="34" charset="0"/>
              </a:rPr>
              <a:t>6,794 kilometers smaller that earth core.</a:t>
            </a:r>
            <a:endParaRPr lang="en-US" sz="3600" dirty="0">
              <a:solidFill>
                <a:schemeClr val="accent3"/>
              </a:solidFill>
              <a:latin typeface="AvenirNext LT Pro UltLightCn" pitchFamily="34" charset="0"/>
            </a:endParaRPr>
          </a:p>
        </p:txBody>
      </p:sp>
      <p:sp>
        <p:nvSpPr>
          <p:cNvPr id="5" name="TextBox 4"/>
          <p:cNvSpPr txBox="1"/>
          <p:nvPr/>
        </p:nvSpPr>
        <p:spPr>
          <a:xfrm>
            <a:off x="1143000" y="1219200"/>
            <a:ext cx="6477000" cy="584775"/>
          </a:xfrm>
          <a:prstGeom prst="rect">
            <a:avLst/>
          </a:prstGeom>
          <a:noFill/>
        </p:spPr>
        <p:txBody>
          <a:bodyPr wrap="square" rtlCol="0">
            <a:spAutoFit/>
          </a:bodyPr>
          <a:lstStyle/>
          <a:p>
            <a:pPr algn="ctr"/>
            <a:r>
              <a:rPr lang="en-US" sz="3200" dirty="0" smtClean="0">
                <a:solidFill>
                  <a:schemeClr val="accent1">
                    <a:lumMod val="60000"/>
                    <a:lumOff val="40000"/>
                  </a:schemeClr>
                </a:solidFill>
                <a:latin typeface="AvenirNext LT Pro UltLightCn" pitchFamily="34" charset="0"/>
              </a:rPr>
              <a:t>Its spin once in 24 hours, 37 minutes.</a:t>
            </a:r>
            <a:endParaRPr lang="en-US" dirty="0"/>
          </a:p>
        </p:txBody>
      </p:sp>
      <p:sp>
        <p:nvSpPr>
          <p:cNvPr id="6" name="TextBox 5"/>
          <p:cNvSpPr txBox="1"/>
          <p:nvPr/>
        </p:nvSpPr>
        <p:spPr>
          <a:xfrm>
            <a:off x="1524000" y="1752600"/>
            <a:ext cx="6477000" cy="1569660"/>
          </a:xfrm>
          <a:prstGeom prst="rect">
            <a:avLst/>
          </a:prstGeom>
          <a:noFill/>
        </p:spPr>
        <p:txBody>
          <a:bodyPr wrap="square" rtlCol="0">
            <a:spAutoFit/>
          </a:bodyPr>
          <a:lstStyle/>
          <a:p>
            <a:pPr algn="ctr"/>
            <a:r>
              <a:rPr lang="en-US" sz="3200" dirty="0" smtClean="0">
                <a:solidFill>
                  <a:schemeClr val="accent4">
                    <a:lumMod val="60000"/>
                    <a:lumOff val="40000"/>
                  </a:schemeClr>
                </a:solidFill>
                <a:latin typeface="AvenirNext LT Pro UltLightCn" pitchFamily="34" charset="0"/>
              </a:rPr>
              <a:t>-- It takes 687 Earth days for Mars to revolve around the sun which means that seasons on Mars are almost twice as long on Earth</a:t>
            </a:r>
            <a:endParaRPr lang="en-US" sz="3200" dirty="0">
              <a:solidFill>
                <a:schemeClr val="accent4">
                  <a:lumMod val="60000"/>
                  <a:lumOff val="40000"/>
                </a:schemeClr>
              </a:solidFill>
              <a:latin typeface="AvenirNext LT Pro UltLightCn" pitchFamily="34" charset="0"/>
            </a:endParaRPr>
          </a:p>
        </p:txBody>
      </p:sp>
      <p:sp>
        <p:nvSpPr>
          <p:cNvPr id="7" name="TextBox 6"/>
          <p:cNvSpPr txBox="1"/>
          <p:nvPr/>
        </p:nvSpPr>
        <p:spPr>
          <a:xfrm>
            <a:off x="1066800" y="3200400"/>
            <a:ext cx="6705600" cy="1569660"/>
          </a:xfrm>
          <a:prstGeom prst="rect">
            <a:avLst/>
          </a:prstGeom>
          <a:noFill/>
        </p:spPr>
        <p:txBody>
          <a:bodyPr wrap="square" rtlCol="0">
            <a:spAutoFit/>
          </a:bodyPr>
          <a:lstStyle/>
          <a:p>
            <a:pPr algn="ctr"/>
            <a:r>
              <a:rPr lang="en-US" sz="3200" dirty="0" smtClean="0">
                <a:solidFill>
                  <a:srgbClr val="6699FF"/>
                </a:solidFill>
                <a:latin typeface="AvenirNext LT Pro UltLightCn" pitchFamily="34" charset="0"/>
              </a:rPr>
              <a:t>Has a thin Atmosphere. Floating clouds, violent dust storms, and white polar caps can be seen easily in photographs.</a:t>
            </a:r>
            <a:endParaRPr lang="en-US" sz="3200" dirty="0">
              <a:solidFill>
                <a:srgbClr val="6699FF"/>
              </a:solidFill>
              <a:latin typeface="AvenirNext LT Pro UltLightCn" pitchFamily="34" charset="0"/>
            </a:endParaRPr>
          </a:p>
        </p:txBody>
      </p:sp>
      <p:sp>
        <p:nvSpPr>
          <p:cNvPr id="8" name="TextBox 7"/>
          <p:cNvSpPr txBox="1"/>
          <p:nvPr/>
        </p:nvSpPr>
        <p:spPr>
          <a:xfrm>
            <a:off x="990600" y="4648200"/>
            <a:ext cx="5334000" cy="2062103"/>
          </a:xfrm>
          <a:prstGeom prst="rect">
            <a:avLst/>
          </a:prstGeom>
          <a:noFill/>
        </p:spPr>
        <p:txBody>
          <a:bodyPr wrap="square" rtlCol="0">
            <a:spAutoFit/>
          </a:bodyPr>
          <a:lstStyle/>
          <a:p>
            <a:pPr algn="ctr"/>
            <a:r>
              <a:rPr lang="en-US" sz="3200" dirty="0" smtClean="0">
                <a:latin typeface="AvenirNext LT Pro UltLightCn" pitchFamily="34" charset="0"/>
              </a:rPr>
              <a:t>Its made up chiefly of Carbon Dioxide. Water Vapor, Oxygen, and Nitrogen – each so important life in Earth, are SCARCE.</a:t>
            </a:r>
            <a:endParaRPr lang="en-US" sz="3200" dirty="0">
              <a:latin typeface="AvenirNext LT Pro UltLightC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to="" calcmode="lin" valueType="num">
                                      <p:cBhvr>
                                        <p:cTn id="21" dur="1" fill="hold"/>
                                        <p:tgtEl>
                                          <p:spTgt spid="7"/>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9448800" cy="2646878"/>
          </a:xfrm>
          <a:prstGeom prst="rect">
            <a:avLst/>
          </a:prstGeom>
          <a:noFill/>
        </p:spPr>
        <p:txBody>
          <a:bodyPr wrap="square" rtlCol="0">
            <a:spAutoFit/>
          </a:bodyPr>
          <a:lstStyle/>
          <a:p>
            <a:pPr algn="ctr"/>
            <a:r>
              <a:rPr lang="en-US" sz="16600" dirty="0" smtClean="0">
                <a:solidFill>
                  <a:srgbClr val="FF33CC"/>
                </a:solidFill>
                <a:latin typeface="AR CHRISTY" pitchFamily="2" charset="0"/>
              </a:rPr>
              <a:t>MARS</a:t>
            </a:r>
            <a:endParaRPr lang="en-US" sz="16600" dirty="0">
              <a:solidFill>
                <a:srgbClr val="FF33CC"/>
              </a:solidFill>
              <a:latin typeface="AR CHRISTY" pitchFamily="2" charset="0"/>
            </a:endParaRPr>
          </a:p>
        </p:txBody>
      </p:sp>
      <p:sp>
        <p:nvSpPr>
          <p:cNvPr id="3" name="TextBox 2"/>
          <p:cNvSpPr txBox="1"/>
          <p:nvPr/>
        </p:nvSpPr>
        <p:spPr>
          <a:xfrm>
            <a:off x="0" y="2133600"/>
            <a:ext cx="2362200" cy="3108543"/>
          </a:xfrm>
          <a:prstGeom prst="rect">
            <a:avLst/>
          </a:prstGeom>
          <a:noFill/>
        </p:spPr>
        <p:txBody>
          <a:bodyPr wrap="square" rtlCol="0">
            <a:spAutoFit/>
          </a:bodyPr>
          <a:lstStyle/>
          <a:p>
            <a:pPr algn="ctr"/>
            <a:r>
              <a:rPr lang="en-US" sz="2800" dirty="0" smtClean="0">
                <a:solidFill>
                  <a:srgbClr val="00B0F0"/>
                </a:solidFill>
                <a:latin typeface="Maiandra GD" pitchFamily="34" charset="0"/>
              </a:rPr>
              <a:t>It has no  ozone  in its atmosphere to react with deadly radiation from the sun.</a:t>
            </a:r>
            <a:endParaRPr lang="en-US" sz="2800" dirty="0">
              <a:solidFill>
                <a:srgbClr val="00B0F0"/>
              </a:solidFill>
              <a:latin typeface="Maiandra GD" pitchFamily="34" charset="0"/>
            </a:endParaRPr>
          </a:p>
        </p:txBody>
      </p:sp>
      <p:sp>
        <p:nvSpPr>
          <p:cNvPr id="4" name="TextBox 3"/>
          <p:cNvSpPr txBox="1"/>
          <p:nvPr/>
        </p:nvSpPr>
        <p:spPr>
          <a:xfrm>
            <a:off x="2362200" y="2057400"/>
            <a:ext cx="3200400" cy="4401205"/>
          </a:xfrm>
          <a:prstGeom prst="rect">
            <a:avLst/>
          </a:prstGeom>
          <a:noFill/>
        </p:spPr>
        <p:txBody>
          <a:bodyPr wrap="square" rtlCol="0">
            <a:spAutoFit/>
          </a:bodyPr>
          <a:lstStyle/>
          <a:p>
            <a:pPr algn="ctr"/>
            <a:r>
              <a:rPr lang="en-US" sz="2800" dirty="0" smtClean="0">
                <a:solidFill>
                  <a:srgbClr val="FFFF00"/>
                </a:solidFill>
                <a:latin typeface="Maiandra GD" pitchFamily="34" charset="0"/>
              </a:rPr>
              <a:t>Temperature :</a:t>
            </a:r>
          </a:p>
          <a:p>
            <a:pPr algn="ctr"/>
            <a:r>
              <a:rPr lang="en-US" sz="2800" dirty="0" smtClean="0">
                <a:solidFill>
                  <a:srgbClr val="FFFF00"/>
                </a:solidFill>
                <a:latin typeface="Maiandra GD" pitchFamily="34" charset="0"/>
              </a:rPr>
              <a:t>The Equatorial Region on the Red Planet approaches 30  degrees Celsius on a hot day. But when the sun  sets, the temperature  drops rapidly to -75 degrees Celsius.</a:t>
            </a:r>
            <a:endParaRPr lang="en-US" sz="2800" dirty="0">
              <a:solidFill>
                <a:srgbClr val="FFFF00"/>
              </a:solidFill>
              <a:latin typeface="Maiandra GD" pitchFamily="34" charset="0"/>
            </a:endParaRPr>
          </a:p>
        </p:txBody>
      </p:sp>
      <p:sp>
        <p:nvSpPr>
          <p:cNvPr id="5" name="TextBox 4"/>
          <p:cNvSpPr txBox="1"/>
          <p:nvPr/>
        </p:nvSpPr>
        <p:spPr>
          <a:xfrm>
            <a:off x="5791200" y="2025908"/>
            <a:ext cx="3048000" cy="4832092"/>
          </a:xfrm>
          <a:prstGeom prst="rect">
            <a:avLst/>
          </a:prstGeom>
          <a:noFill/>
        </p:spPr>
        <p:txBody>
          <a:bodyPr wrap="square" rtlCol="0">
            <a:spAutoFit/>
          </a:bodyPr>
          <a:lstStyle/>
          <a:p>
            <a:pPr algn="ctr"/>
            <a:r>
              <a:rPr lang="en-US" sz="2800" dirty="0" smtClean="0">
                <a:solidFill>
                  <a:schemeClr val="accent4">
                    <a:lumMod val="60000"/>
                    <a:lumOff val="40000"/>
                  </a:schemeClr>
                </a:solidFill>
                <a:latin typeface="Maiandra GD" pitchFamily="34" charset="0"/>
              </a:rPr>
              <a:t>Many like to think that there's a life in Mars . This idea became a popular when an Italian  Astronomers sighted a network of what seemed to be straight lines on the surface of Mars.</a:t>
            </a:r>
            <a:endParaRPr lang="en-US" sz="2800" dirty="0">
              <a:solidFill>
                <a:schemeClr val="accent4">
                  <a:lumMod val="60000"/>
                  <a:lumOff val="40000"/>
                </a:schemeClr>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vian.jpg"/>
          <p:cNvPicPr>
            <a:picLocks noChangeAspect="1"/>
          </p:cNvPicPr>
          <p:nvPr/>
        </p:nvPicPr>
        <p:blipFill>
          <a:blip r:embed="rId2">
            <a:clrChange>
              <a:clrFrom>
                <a:srgbClr val="422F31"/>
              </a:clrFrom>
              <a:clrTo>
                <a:srgbClr val="422F31">
                  <a:alpha val="0"/>
                </a:srgbClr>
              </a:clrTo>
            </a:clrChange>
          </a:blip>
          <a:stretch>
            <a:fillRect/>
          </a:stretch>
        </p:blipFill>
        <p:spPr>
          <a:xfrm>
            <a:off x="0" y="0"/>
            <a:ext cx="9144000" cy="6858000"/>
          </a:xfrm>
          <a:prstGeom prst="rect">
            <a:avLst/>
          </a:prstGeom>
        </p:spPr>
      </p:pic>
      <p:sp>
        <p:nvSpPr>
          <p:cNvPr id="3" name="TextBox 2"/>
          <p:cNvSpPr txBox="1"/>
          <p:nvPr/>
        </p:nvSpPr>
        <p:spPr>
          <a:xfrm>
            <a:off x="0" y="0"/>
            <a:ext cx="9144000" cy="6001643"/>
          </a:xfrm>
          <a:prstGeom prst="rect">
            <a:avLst/>
          </a:prstGeom>
          <a:noFill/>
        </p:spPr>
        <p:txBody>
          <a:bodyPr wrap="square" rtlCol="0">
            <a:spAutoFit/>
          </a:bodyPr>
          <a:lstStyle/>
          <a:p>
            <a:pPr algn="ctr"/>
            <a:r>
              <a:rPr lang="en-US" sz="9600" dirty="0" smtClean="0">
                <a:solidFill>
                  <a:srgbClr val="6699FF"/>
                </a:solidFill>
                <a:latin typeface="AR CHRISTY" pitchFamily="2" charset="0"/>
              </a:rPr>
              <a:t>THE OUTER PLANETS</a:t>
            </a:r>
          </a:p>
          <a:p>
            <a:pPr algn="ctr"/>
            <a:r>
              <a:rPr lang="en-US" sz="9600" dirty="0" smtClean="0">
                <a:solidFill>
                  <a:srgbClr val="6699FF"/>
                </a:solidFill>
                <a:latin typeface="AR CHRISTY" pitchFamily="2" charset="0"/>
              </a:rPr>
              <a:t>or</a:t>
            </a:r>
            <a:br>
              <a:rPr lang="en-US" sz="9600" dirty="0" smtClean="0">
                <a:solidFill>
                  <a:srgbClr val="6699FF"/>
                </a:solidFill>
                <a:latin typeface="AR CHRISTY" pitchFamily="2" charset="0"/>
              </a:rPr>
            </a:br>
            <a:r>
              <a:rPr lang="en-US" sz="9600" dirty="0" smtClean="0">
                <a:solidFill>
                  <a:srgbClr val="6699FF"/>
                </a:solidFill>
                <a:latin typeface="AR CHRISTY" pitchFamily="2" charset="0"/>
              </a:rPr>
              <a:t>JOVIAN PLANETS</a:t>
            </a:r>
            <a:endParaRPr lang="en-US" sz="9600" dirty="0">
              <a:solidFill>
                <a:srgbClr val="6699FF"/>
              </a:solidFill>
              <a:latin typeface="AR CHRIST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03462"/>
          </a:xfrm>
        </p:spPr>
        <p:txBody>
          <a:bodyPr>
            <a:noAutofit/>
          </a:bodyPr>
          <a:lstStyle/>
          <a:p>
            <a:pPr algn="ctr"/>
            <a:r>
              <a:rPr lang="en-US" sz="8800" dirty="0" smtClean="0">
                <a:latin typeface="bubblegums" pitchFamily="2" charset="0"/>
              </a:rPr>
              <a:t>planets</a:t>
            </a:r>
            <a:endParaRPr lang="en-US" sz="8800" dirty="0">
              <a:latin typeface="bubblegums" pitchFamily="2" charset="0"/>
            </a:endParaRPr>
          </a:p>
        </p:txBody>
      </p:sp>
      <p:sp>
        <p:nvSpPr>
          <p:cNvPr id="3" name="TextBox 2"/>
          <p:cNvSpPr txBox="1"/>
          <p:nvPr/>
        </p:nvSpPr>
        <p:spPr>
          <a:xfrm>
            <a:off x="381000" y="1752600"/>
            <a:ext cx="8229600" cy="707886"/>
          </a:xfrm>
          <a:prstGeom prst="rect">
            <a:avLst/>
          </a:prstGeom>
          <a:noFill/>
        </p:spPr>
        <p:txBody>
          <a:bodyPr wrap="square" rtlCol="0">
            <a:spAutoFit/>
          </a:bodyPr>
          <a:lstStyle/>
          <a:p>
            <a:pPr algn="ctr"/>
            <a:r>
              <a:rPr lang="en-US" sz="2000" b="1" dirty="0" smtClean="0">
                <a:solidFill>
                  <a:schemeClr val="accent3">
                    <a:lumMod val="40000"/>
                    <a:lumOff val="60000"/>
                  </a:schemeClr>
                </a:solidFill>
                <a:latin typeface="Levenim MT" pitchFamily="2" charset="-79"/>
                <a:cs typeface="Levenim MT" pitchFamily="2" charset="-79"/>
              </a:rPr>
              <a:t>-- revolve around the sun and rotate around the sun and rotate around their axes.</a:t>
            </a:r>
            <a:endParaRPr lang="en-US" sz="2000" b="1" dirty="0">
              <a:solidFill>
                <a:schemeClr val="accent3">
                  <a:lumMod val="40000"/>
                  <a:lumOff val="60000"/>
                </a:schemeClr>
              </a:solidFill>
              <a:latin typeface="Levenim MT" pitchFamily="2" charset="-79"/>
              <a:cs typeface="Levenim MT" pitchFamily="2" charset="-79"/>
            </a:endParaRPr>
          </a:p>
        </p:txBody>
      </p:sp>
      <p:pic>
        <p:nvPicPr>
          <p:cNvPr id="4" name="Picture 3" descr="solar-system-2865.jpg"/>
          <p:cNvPicPr>
            <a:picLocks noChangeAspect="1"/>
          </p:cNvPicPr>
          <p:nvPr/>
        </p:nvPicPr>
        <p:blipFill>
          <a:blip r:embed="rId2"/>
          <a:stretch>
            <a:fillRect/>
          </a:stretch>
        </p:blipFill>
        <p:spPr>
          <a:xfrm>
            <a:off x="304800" y="2514600"/>
            <a:ext cx="3810000" cy="3048000"/>
          </a:xfrm>
          <a:prstGeom prst="rect">
            <a:avLst/>
          </a:prstGeom>
        </p:spPr>
      </p:pic>
      <p:sp>
        <p:nvSpPr>
          <p:cNvPr id="5" name="TextBox 4"/>
          <p:cNvSpPr txBox="1"/>
          <p:nvPr/>
        </p:nvSpPr>
        <p:spPr>
          <a:xfrm>
            <a:off x="0" y="5410200"/>
            <a:ext cx="3886200" cy="830997"/>
          </a:xfrm>
          <a:prstGeom prst="rect">
            <a:avLst/>
          </a:prstGeom>
          <a:noFill/>
        </p:spPr>
        <p:txBody>
          <a:bodyPr wrap="square" rtlCol="0">
            <a:spAutoFit/>
          </a:bodyPr>
          <a:lstStyle/>
          <a:p>
            <a:pPr algn="ctr"/>
            <a:r>
              <a:rPr lang="en-US" sz="2400" b="1" dirty="0" smtClean="0">
                <a:solidFill>
                  <a:schemeClr val="accent2">
                    <a:lumMod val="60000"/>
                    <a:lumOff val="40000"/>
                  </a:schemeClr>
                </a:solidFill>
                <a:latin typeface="Levenim MT" pitchFamily="2" charset="-79"/>
                <a:cs typeface="Levenim MT" pitchFamily="2" charset="-79"/>
              </a:rPr>
              <a:t>Revolution, which is around the sun</a:t>
            </a:r>
            <a:endParaRPr lang="en-US" sz="2400" b="1" dirty="0">
              <a:solidFill>
                <a:schemeClr val="accent2">
                  <a:lumMod val="60000"/>
                  <a:lumOff val="40000"/>
                </a:schemeClr>
              </a:solidFill>
              <a:latin typeface="Levenim MT" pitchFamily="2" charset="-79"/>
              <a:cs typeface="Levenim MT" pitchFamily="2" charset="-79"/>
            </a:endParaRPr>
          </a:p>
        </p:txBody>
      </p:sp>
      <p:pic>
        <p:nvPicPr>
          <p:cNvPr id="6" name="Picture 5" descr="Uranus_obliquity.gif"/>
          <p:cNvPicPr>
            <a:picLocks noChangeAspect="1"/>
          </p:cNvPicPr>
          <p:nvPr/>
        </p:nvPicPr>
        <p:blipFill>
          <a:blip r:embed="rId3"/>
          <a:stretch>
            <a:fillRect/>
          </a:stretch>
        </p:blipFill>
        <p:spPr>
          <a:xfrm flipV="1">
            <a:off x="4191000" y="2667000"/>
            <a:ext cx="4953000" cy="2743200"/>
          </a:xfrm>
          <a:prstGeom prst="rect">
            <a:avLst/>
          </a:prstGeom>
        </p:spPr>
      </p:pic>
      <p:sp>
        <p:nvSpPr>
          <p:cNvPr id="8" name="TextBox 7"/>
          <p:cNvSpPr txBox="1"/>
          <p:nvPr/>
        </p:nvSpPr>
        <p:spPr>
          <a:xfrm>
            <a:off x="4191000" y="5410200"/>
            <a:ext cx="4267200" cy="1200329"/>
          </a:xfrm>
          <a:prstGeom prst="rect">
            <a:avLst/>
          </a:prstGeom>
          <a:noFill/>
        </p:spPr>
        <p:txBody>
          <a:bodyPr wrap="square" rtlCol="0">
            <a:spAutoFit/>
          </a:bodyPr>
          <a:lstStyle/>
          <a:p>
            <a:pPr algn="ctr"/>
            <a:r>
              <a:rPr lang="en-US" sz="2400" b="1" dirty="0" smtClean="0">
                <a:solidFill>
                  <a:schemeClr val="accent1">
                    <a:lumMod val="60000"/>
                    <a:lumOff val="40000"/>
                  </a:schemeClr>
                </a:solidFill>
              </a:rPr>
              <a:t>Rotation, their means of spinning on their perspective axes.</a:t>
            </a:r>
            <a:endParaRPr lang="en-US" sz="2400" b="1" dirty="0">
              <a:solidFill>
                <a:schemeClr val="accent1">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upiter.jpg"/>
          <p:cNvPicPr>
            <a:picLocks noChangeAspect="1"/>
          </p:cNvPicPr>
          <p:nvPr/>
        </p:nvPicPr>
        <p:blipFill>
          <a:blip r:embed="rId2"/>
          <a:stretch>
            <a:fillRect/>
          </a:stretch>
        </p:blipFill>
        <p:spPr>
          <a:xfrm>
            <a:off x="5715000" y="2057400"/>
            <a:ext cx="3429000" cy="4800600"/>
          </a:xfrm>
          <a:prstGeom prst="rect">
            <a:avLst/>
          </a:prstGeom>
        </p:spPr>
      </p:pic>
      <p:sp>
        <p:nvSpPr>
          <p:cNvPr id="2" name="TextBox 1"/>
          <p:cNvSpPr txBox="1"/>
          <p:nvPr/>
        </p:nvSpPr>
        <p:spPr>
          <a:xfrm>
            <a:off x="0" y="-381000"/>
            <a:ext cx="9144000" cy="2215991"/>
          </a:xfrm>
          <a:prstGeom prst="rect">
            <a:avLst/>
          </a:prstGeom>
          <a:noFill/>
        </p:spPr>
        <p:txBody>
          <a:bodyPr wrap="square" rtlCol="0">
            <a:spAutoFit/>
          </a:bodyPr>
          <a:lstStyle/>
          <a:p>
            <a:r>
              <a:rPr lang="en-US" sz="13800" dirty="0" smtClean="0">
                <a:solidFill>
                  <a:schemeClr val="accent4">
                    <a:lumMod val="60000"/>
                    <a:lumOff val="40000"/>
                  </a:schemeClr>
                </a:solidFill>
                <a:latin typeface="AR DARLING" pitchFamily="2" charset="0"/>
              </a:rPr>
              <a:t>JUPITER</a:t>
            </a:r>
            <a:endParaRPr lang="en-US" sz="13800" dirty="0">
              <a:solidFill>
                <a:schemeClr val="accent4">
                  <a:lumMod val="60000"/>
                  <a:lumOff val="40000"/>
                </a:schemeClr>
              </a:solidFill>
              <a:latin typeface="AR DARLING" pitchFamily="2" charset="0"/>
            </a:endParaRPr>
          </a:p>
        </p:txBody>
      </p:sp>
      <p:pic>
        <p:nvPicPr>
          <p:cNvPr id="4" name="Picture 3" descr="jupiter.jpg"/>
          <p:cNvPicPr>
            <a:picLocks noChangeAspect="1"/>
          </p:cNvPicPr>
          <p:nvPr/>
        </p:nvPicPr>
        <p:blipFill>
          <a:blip r:embed="rId3"/>
          <a:stretch>
            <a:fillRect/>
          </a:stretch>
        </p:blipFill>
        <p:spPr>
          <a:xfrm>
            <a:off x="-2133600" y="1606692"/>
            <a:ext cx="5181600" cy="5251308"/>
          </a:xfrm>
          <a:prstGeom prst="rect">
            <a:avLst/>
          </a:prstGeom>
        </p:spPr>
      </p:pic>
      <p:sp>
        <p:nvSpPr>
          <p:cNvPr id="5" name="TextBox 4"/>
          <p:cNvSpPr txBox="1"/>
          <p:nvPr/>
        </p:nvSpPr>
        <p:spPr>
          <a:xfrm>
            <a:off x="1600200" y="1600200"/>
            <a:ext cx="7239000" cy="523220"/>
          </a:xfrm>
          <a:prstGeom prst="rect">
            <a:avLst/>
          </a:prstGeom>
          <a:noFill/>
        </p:spPr>
        <p:txBody>
          <a:bodyPr wrap="square" rtlCol="0">
            <a:spAutoFit/>
          </a:bodyPr>
          <a:lstStyle/>
          <a:p>
            <a:pPr algn="ctr"/>
            <a:r>
              <a:rPr lang="en-US" sz="2800" dirty="0" smtClean="0">
                <a:solidFill>
                  <a:schemeClr val="accent2">
                    <a:lumMod val="60000"/>
                    <a:lumOff val="40000"/>
                  </a:schemeClr>
                </a:solidFill>
                <a:latin typeface="Maiandra GD" pitchFamily="34" charset="0"/>
              </a:rPr>
              <a:t>Is the Giant member of the planetary system.</a:t>
            </a:r>
            <a:endParaRPr lang="en-US" sz="2800" dirty="0">
              <a:solidFill>
                <a:schemeClr val="accent2">
                  <a:lumMod val="60000"/>
                  <a:lumOff val="40000"/>
                </a:schemeClr>
              </a:solidFill>
              <a:latin typeface="Maiandra GD" pitchFamily="34" charset="0"/>
            </a:endParaRPr>
          </a:p>
        </p:txBody>
      </p:sp>
      <p:sp>
        <p:nvSpPr>
          <p:cNvPr id="8" name="TextBox 7"/>
          <p:cNvSpPr txBox="1"/>
          <p:nvPr/>
        </p:nvSpPr>
        <p:spPr>
          <a:xfrm>
            <a:off x="2362200" y="2438400"/>
            <a:ext cx="3352800" cy="3970318"/>
          </a:xfrm>
          <a:prstGeom prst="rect">
            <a:avLst/>
          </a:prstGeom>
          <a:noFill/>
        </p:spPr>
        <p:txBody>
          <a:bodyPr wrap="square" rtlCol="0">
            <a:spAutoFit/>
          </a:bodyPr>
          <a:lstStyle/>
          <a:p>
            <a:pPr algn="ctr"/>
            <a:r>
              <a:rPr lang="en-US" sz="2800" dirty="0" smtClean="0">
                <a:solidFill>
                  <a:schemeClr val="accent1">
                    <a:lumMod val="60000"/>
                    <a:lumOff val="40000"/>
                  </a:schemeClr>
                </a:solidFill>
                <a:latin typeface="Maiandra GD" pitchFamily="34" charset="0"/>
              </a:rPr>
              <a:t>It was named by a Roman God.</a:t>
            </a:r>
          </a:p>
          <a:p>
            <a:pPr algn="ctr"/>
            <a:r>
              <a:rPr lang="en-US" sz="2800" dirty="0" smtClean="0">
                <a:solidFill>
                  <a:schemeClr val="accent1">
                    <a:lumMod val="60000"/>
                    <a:lumOff val="40000"/>
                  </a:schemeClr>
                </a:solidFill>
                <a:latin typeface="Maiandra GD" pitchFamily="34" charset="0"/>
              </a:rPr>
              <a:t>The god of Jupiter was also known as Jove, thus , Jovian is the adjective form used by astronomers to describe the planet.</a:t>
            </a:r>
            <a:endParaRPr lang="en-US" sz="2800" dirty="0">
              <a:solidFill>
                <a:schemeClr val="accent1">
                  <a:lumMod val="60000"/>
                  <a:lumOff val="40000"/>
                </a:schemeClr>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33800"/>
            <a:ext cx="6858000" cy="1446550"/>
          </a:xfrm>
          <a:prstGeom prst="rect">
            <a:avLst/>
          </a:prstGeom>
          <a:noFill/>
        </p:spPr>
        <p:txBody>
          <a:bodyPr wrap="square" rtlCol="0">
            <a:spAutoFit/>
          </a:bodyPr>
          <a:lstStyle/>
          <a:p>
            <a:r>
              <a:rPr lang="en-US" sz="8800" dirty="0" smtClean="0">
                <a:solidFill>
                  <a:schemeClr val="accent3">
                    <a:lumMod val="40000"/>
                    <a:lumOff val="60000"/>
                  </a:schemeClr>
                </a:solidFill>
                <a:latin typeface="AR HERMANN" pitchFamily="2" charset="0"/>
              </a:rPr>
              <a:t>JUPITER</a:t>
            </a:r>
            <a:endParaRPr lang="en-US" sz="8800" dirty="0">
              <a:solidFill>
                <a:schemeClr val="accent3">
                  <a:lumMod val="40000"/>
                  <a:lumOff val="60000"/>
                </a:schemeClr>
              </a:solidFill>
              <a:latin typeface="AR HERMANN" pitchFamily="2" charset="0"/>
            </a:endParaRPr>
          </a:p>
        </p:txBody>
      </p:sp>
      <p:sp>
        <p:nvSpPr>
          <p:cNvPr id="3" name="TextBox 2"/>
          <p:cNvSpPr txBox="1"/>
          <p:nvPr/>
        </p:nvSpPr>
        <p:spPr>
          <a:xfrm>
            <a:off x="228600" y="152400"/>
            <a:ext cx="6705600" cy="584775"/>
          </a:xfrm>
          <a:prstGeom prst="rect">
            <a:avLst/>
          </a:prstGeom>
          <a:noFill/>
        </p:spPr>
        <p:txBody>
          <a:bodyPr wrap="square" rtlCol="0">
            <a:spAutoFit/>
          </a:bodyPr>
          <a:lstStyle/>
          <a:p>
            <a:r>
              <a:rPr lang="en-US" sz="3200" dirty="0" smtClean="0">
                <a:solidFill>
                  <a:schemeClr val="accent2">
                    <a:lumMod val="60000"/>
                    <a:lumOff val="40000"/>
                  </a:schemeClr>
                </a:solidFill>
                <a:latin typeface="Agency FB" pitchFamily="34" charset="0"/>
              </a:rPr>
              <a:t>Has 318 times more mass than the Earth.</a:t>
            </a:r>
            <a:endParaRPr lang="en-US" sz="3200" dirty="0">
              <a:solidFill>
                <a:schemeClr val="accent2">
                  <a:lumMod val="60000"/>
                  <a:lumOff val="40000"/>
                </a:schemeClr>
              </a:solidFill>
              <a:latin typeface="Agency FB" pitchFamily="34" charset="0"/>
            </a:endParaRPr>
          </a:p>
        </p:txBody>
      </p:sp>
      <p:sp>
        <p:nvSpPr>
          <p:cNvPr id="4" name="TextBox 3"/>
          <p:cNvSpPr txBox="1"/>
          <p:nvPr/>
        </p:nvSpPr>
        <p:spPr>
          <a:xfrm>
            <a:off x="228600" y="609600"/>
            <a:ext cx="7924800" cy="1077218"/>
          </a:xfrm>
          <a:prstGeom prst="rect">
            <a:avLst/>
          </a:prstGeom>
          <a:noFill/>
        </p:spPr>
        <p:txBody>
          <a:bodyPr wrap="square" rtlCol="0">
            <a:spAutoFit/>
          </a:bodyPr>
          <a:lstStyle/>
          <a:p>
            <a:r>
              <a:rPr lang="en-US" sz="3200" dirty="0" smtClean="0">
                <a:solidFill>
                  <a:schemeClr val="accent1">
                    <a:lumMod val="60000"/>
                    <a:lumOff val="40000"/>
                  </a:schemeClr>
                </a:solidFill>
                <a:latin typeface="Agency FB" pitchFamily="34" charset="0"/>
              </a:rPr>
              <a:t>Has more material than all other planets and their satellites put together.</a:t>
            </a:r>
            <a:endParaRPr lang="en-US" sz="3200" dirty="0">
              <a:solidFill>
                <a:schemeClr val="accent1">
                  <a:lumMod val="60000"/>
                  <a:lumOff val="40000"/>
                </a:schemeClr>
              </a:solidFill>
              <a:latin typeface="Agency FB" pitchFamily="34" charset="0"/>
            </a:endParaRPr>
          </a:p>
        </p:txBody>
      </p:sp>
      <p:sp>
        <p:nvSpPr>
          <p:cNvPr id="5" name="TextBox 4"/>
          <p:cNvSpPr txBox="1"/>
          <p:nvPr/>
        </p:nvSpPr>
        <p:spPr>
          <a:xfrm>
            <a:off x="228600" y="1665982"/>
            <a:ext cx="8077200" cy="1077218"/>
          </a:xfrm>
          <a:prstGeom prst="rect">
            <a:avLst/>
          </a:prstGeom>
          <a:noFill/>
        </p:spPr>
        <p:txBody>
          <a:bodyPr wrap="square" rtlCol="0">
            <a:spAutoFit/>
          </a:bodyPr>
          <a:lstStyle/>
          <a:p>
            <a:r>
              <a:rPr lang="en-US" sz="3200" dirty="0" smtClean="0">
                <a:latin typeface="Agency FB" pitchFamily="34" charset="0"/>
              </a:rPr>
              <a:t>Diameter is more than 11 times greater than  the earth’s . Yet  massive planets  rotates quickly.</a:t>
            </a:r>
            <a:endParaRPr lang="en-US" sz="3200" dirty="0">
              <a:latin typeface="Agency FB" pitchFamily="34" charset="0"/>
            </a:endParaRPr>
          </a:p>
        </p:txBody>
      </p:sp>
      <p:sp>
        <p:nvSpPr>
          <p:cNvPr id="6" name="TextBox 5"/>
          <p:cNvSpPr txBox="1"/>
          <p:nvPr/>
        </p:nvSpPr>
        <p:spPr>
          <a:xfrm>
            <a:off x="228600" y="2667000"/>
            <a:ext cx="8458200" cy="1077218"/>
          </a:xfrm>
          <a:prstGeom prst="rect">
            <a:avLst/>
          </a:prstGeom>
          <a:noFill/>
        </p:spPr>
        <p:txBody>
          <a:bodyPr wrap="square" rtlCol="0">
            <a:spAutoFit/>
          </a:bodyPr>
          <a:lstStyle/>
          <a:p>
            <a:r>
              <a:rPr lang="en-US" sz="3200" dirty="0" smtClean="0">
                <a:solidFill>
                  <a:srgbClr val="6699FF"/>
                </a:solidFill>
                <a:latin typeface="Agency FB" pitchFamily="34" charset="0"/>
              </a:rPr>
              <a:t>A day in Jupiter is only 9 hours and 55 minutes , making it fastest-rotating planet. No other planet spins so fast.</a:t>
            </a:r>
            <a:endParaRPr lang="en-US" sz="3200" dirty="0">
              <a:solidFill>
                <a:srgbClr val="6699FF"/>
              </a:solidFill>
              <a:latin typeface="Agency FB" pitchFamily="34" charset="0"/>
            </a:endParaRPr>
          </a:p>
        </p:txBody>
      </p:sp>
      <p:sp>
        <p:nvSpPr>
          <p:cNvPr id="8" name="TextBox 7"/>
          <p:cNvSpPr txBox="1"/>
          <p:nvPr/>
        </p:nvSpPr>
        <p:spPr>
          <a:xfrm>
            <a:off x="762000" y="4953000"/>
            <a:ext cx="8153400" cy="1323439"/>
          </a:xfrm>
          <a:prstGeom prst="rect">
            <a:avLst/>
          </a:prstGeom>
          <a:noFill/>
        </p:spPr>
        <p:txBody>
          <a:bodyPr wrap="square" rtlCol="0">
            <a:spAutoFit/>
          </a:bodyPr>
          <a:lstStyle/>
          <a:p>
            <a:pPr algn="ctr"/>
            <a:r>
              <a:rPr lang="en-US" sz="4000" dirty="0" smtClean="0">
                <a:solidFill>
                  <a:srgbClr val="FF66CC"/>
                </a:solidFill>
                <a:latin typeface="Agency FB" pitchFamily="34" charset="0"/>
              </a:rPr>
              <a:t>-- is a strange place. It has so much mass that its gravity is 2.6 times greater than the earth’s.</a:t>
            </a:r>
            <a:endParaRPr lang="en-US" sz="4000" dirty="0">
              <a:solidFill>
                <a:srgbClr val="FF66CC"/>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pPr algn="ctr"/>
            <a:r>
              <a:rPr lang="en-US" sz="6000" dirty="0" smtClean="0">
                <a:solidFill>
                  <a:schemeClr val="accent2">
                    <a:lumMod val="20000"/>
                    <a:lumOff val="80000"/>
                  </a:schemeClr>
                </a:solidFill>
                <a:latin typeface="AR DARLING" pitchFamily="2" charset="0"/>
              </a:rPr>
              <a:t>JOVIAN ATMOSPHERE</a:t>
            </a:r>
            <a:endParaRPr lang="en-US" sz="6000" dirty="0">
              <a:solidFill>
                <a:schemeClr val="accent2">
                  <a:lumMod val="20000"/>
                  <a:lumOff val="80000"/>
                </a:schemeClr>
              </a:solidFill>
              <a:latin typeface="AR DARLING" pitchFamily="2" charset="0"/>
            </a:endParaRPr>
          </a:p>
        </p:txBody>
      </p:sp>
      <p:sp>
        <p:nvSpPr>
          <p:cNvPr id="3" name="TextBox 2"/>
          <p:cNvSpPr txBox="1"/>
          <p:nvPr/>
        </p:nvSpPr>
        <p:spPr>
          <a:xfrm>
            <a:off x="0" y="990600"/>
            <a:ext cx="9144000" cy="646331"/>
          </a:xfrm>
          <a:prstGeom prst="rect">
            <a:avLst/>
          </a:prstGeom>
          <a:noFill/>
        </p:spPr>
        <p:txBody>
          <a:bodyPr wrap="square" rtlCol="0">
            <a:spAutoFit/>
          </a:bodyPr>
          <a:lstStyle/>
          <a:p>
            <a:r>
              <a:rPr lang="en-US" sz="3600" dirty="0" smtClean="0">
                <a:solidFill>
                  <a:schemeClr val="accent1">
                    <a:lumMod val="40000"/>
                    <a:lumOff val="60000"/>
                  </a:schemeClr>
                </a:solidFill>
                <a:latin typeface="Agency FB" pitchFamily="34" charset="0"/>
              </a:rPr>
              <a:t>-- made up mostly of hydrogen and helium.</a:t>
            </a:r>
            <a:endParaRPr lang="en-US" sz="3600" dirty="0">
              <a:solidFill>
                <a:schemeClr val="accent1">
                  <a:lumMod val="40000"/>
                  <a:lumOff val="60000"/>
                </a:schemeClr>
              </a:solidFill>
              <a:latin typeface="Agency FB" pitchFamily="34" charset="0"/>
            </a:endParaRPr>
          </a:p>
        </p:txBody>
      </p:sp>
      <p:sp>
        <p:nvSpPr>
          <p:cNvPr id="4" name="TextBox 3"/>
          <p:cNvSpPr txBox="1"/>
          <p:nvPr/>
        </p:nvSpPr>
        <p:spPr>
          <a:xfrm>
            <a:off x="0" y="1487269"/>
            <a:ext cx="9144000" cy="646331"/>
          </a:xfrm>
          <a:prstGeom prst="rect">
            <a:avLst/>
          </a:prstGeom>
          <a:noFill/>
        </p:spPr>
        <p:txBody>
          <a:bodyPr wrap="square" rtlCol="0">
            <a:spAutoFit/>
          </a:bodyPr>
          <a:lstStyle/>
          <a:p>
            <a:r>
              <a:rPr lang="en-US" sz="3600" dirty="0" smtClean="0">
                <a:solidFill>
                  <a:schemeClr val="accent4">
                    <a:lumMod val="60000"/>
                    <a:lumOff val="40000"/>
                  </a:schemeClr>
                </a:solidFill>
                <a:latin typeface="Agency FB" pitchFamily="34" charset="0"/>
              </a:rPr>
              <a:t>-- it contains also some methane and ammonia.</a:t>
            </a:r>
            <a:endParaRPr lang="en-US" sz="3600" dirty="0">
              <a:solidFill>
                <a:schemeClr val="accent4">
                  <a:lumMod val="60000"/>
                  <a:lumOff val="40000"/>
                </a:schemeClr>
              </a:solidFill>
              <a:latin typeface="Agency FB" pitchFamily="34" charset="0"/>
            </a:endParaRPr>
          </a:p>
        </p:txBody>
      </p:sp>
      <p:sp>
        <p:nvSpPr>
          <p:cNvPr id="5" name="TextBox 4"/>
          <p:cNvSpPr txBox="1"/>
          <p:nvPr/>
        </p:nvSpPr>
        <p:spPr>
          <a:xfrm>
            <a:off x="0" y="2046982"/>
            <a:ext cx="9144000" cy="1077218"/>
          </a:xfrm>
          <a:prstGeom prst="rect">
            <a:avLst/>
          </a:prstGeom>
          <a:noFill/>
        </p:spPr>
        <p:txBody>
          <a:bodyPr wrap="square" rtlCol="0">
            <a:spAutoFit/>
          </a:bodyPr>
          <a:lstStyle/>
          <a:p>
            <a:r>
              <a:rPr lang="en-US" sz="3200" dirty="0" smtClean="0">
                <a:solidFill>
                  <a:srgbClr val="00B0F0"/>
                </a:solidFill>
                <a:latin typeface="Agency FB" pitchFamily="34" charset="0"/>
              </a:rPr>
              <a:t>--  No free oxygen has been found. Its atmosphere is very cloudy, thus it is impossible to see through it.</a:t>
            </a:r>
            <a:endParaRPr lang="en-US" sz="3200" dirty="0">
              <a:solidFill>
                <a:srgbClr val="00B0F0"/>
              </a:solidFill>
              <a:latin typeface="Agency FB" pitchFamily="34" charset="0"/>
            </a:endParaRPr>
          </a:p>
        </p:txBody>
      </p:sp>
      <p:sp>
        <p:nvSpPr>
          <p:cNvPr id="7" name="TextBox 6"/>
          <p:cNvSpPr txBox="1"/>
          <p:nvPr/>
        </p:nvSpPr>
        <p:spPr>
          <a:xfrm>
            <a:off x="0" y="3002340"/>
            <a:ext cx="9144000" cy="1569660"/>
          </a:xfrm>
          <a:prstGeom prst="rect">
            <a:avLst/>
          </a:prstGeom>
          <a:noFill/>
        </p:spPr>
        <p:txBody>
          <a:bodyPr wrap="square" rtlCol="0">
            <a:spAutoFit/>
          </a:bodyPr>
          <a:lstStyle/>
          <a:p>
            <a:r>
              <a:rPr lang="en-US" sz="3200" dirty="0" smtClean="0">
                <a:solidFill>
                  <a:srgbClr val="FFC000"/>
                </a:solidFill>
                <a:latin typeface="Agency FB" pitchFamily="34" charset="0"/>
              </a:rPr>
              <a:t>-- Jupiter has no real surface at all. At depth of rough 165km, the pressure of the Jovian atmosphere is so high that gases in the atmosphere liquefy, resulting in a hydrogen-helium ocean.</a:t>
            </a:r>
            <a:endParaRPr lang="en-US" sz="3200" dirty="0">
              <a:solidFill>
                <a:srgbClr val="FFC000"/>
              </a:solidFill>
              <a:latin typeface="Agency FB" pitchFamily="34" charset="0"/>
            </a:endParaRPr>
          </a:p>
        </p:txBody>
      </p:sp>
      <p:sp>
        <p:nvSpPr>
          <p:cNvPr id="8" name="TextBox 7"/>
          <p:cNvSpPr txBox="1"/>
          <p:nvPr/>
        </p:nvSpPr>
        <p:spPr>
          <a:xfrm>
            <a:off x="0" y="4648200"/>
            <a:ext cx="9144000" cy="1815882"/>
          </a:xfrm>
          <a:prstGeom prst="rect">
            <a:avLst/>
          </a:prstGeom>
          <a:noFill/>
        </p:spPr>
        <p:txBody>
          <a:bodyPr wrap="square" rtlCol="0">
            <a:spAutoFit/>
          </a:bodyPr>
          <a:lstStyle/>
          <a:p>
            <a:r>
              <a:rPr lang="en-US" sz="2800" dirty="0" smtClean="0">
                <a:solidFill>
                  <a:srgbClr val="92D050"/>
                </a:solidFill>
                <a:latin typeface="Agency FB" pitchFamily="34" charset="0"/>
              </a:rPr>
              <a:t>-- Deeper into the Jovian atmosphere, the pressure is even greater. At 245km, some of the hydrogen-helium mixture turns slushy. Finally, it becomes  solid. Thus, Jupiter is a huge ball of hydrogen mixed with helium. Some parts of the mixture are Solid; others Liquid; and still others, gas.</a:t>
            </a:r>
            <a:endParaRPr lang="en-US" sz="2800" dirty="0">
              <a:solidFill>
                <a:srgbClr val="92D050"/>
              </a:solidFill>
              <a:latin typeface="Agency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ranus.jpg"/>
          <p:cNvPicPr>
            <a:picLocks noChangeAspect="1"/>
          </p:cNvPicPr>
          <p:nvPr/>
        </p:nvPicPr>
        <p:blipFill>
          <a:blip r:embed="rId2">
            <a:clrChange>
              <a:clrFrom>
                <a:srgbClr val="15132B"/>
              </a:clrFrom>
              <a:clrTo>
                <a:srgbClr val="15132B">
                  <a:alpha val="0"/>
                </a:srgbClr>
              </a:clrTo>
            </a:clrChange>
          </a:blip>
          <a:stretch>
            <a:fillRect/>
          </a:stretch>
        </p:blipFill>
        <p:spPr>
          <a:xfrm>
            <a:off x="-1066800" y="0"/>
            <a:ext cx="4572000" cy="4114800"/>
          </a:xfrm>
          <a:prstGeom prst="rect">
            <a:avLst/>
          </a:prstGeom>
        </p:spPr>
      </p:pic>
      <p:pic>
        <p:nvPicPr>
          <p:cNvPr id="4" name="Picture 3" descr="william_herschel.jpg"/>
          <p:cNvPicPr>
            <a:picLocks noChangeAspect="1"/>
          </p:cNvPicPr>
          <p:nvPr/>
        </p:nvPicPr>
        <p:blipFill>
          <a:blip r:embed="rId3"/>
          <a:stretch>
            <a:fillRect/>
          </a:stretch>
        </p:blipFill>
        <p:spPr>
          <a:xfrm>
            <a:off x="2362199" y="1143000"/>
            <a:ext cx="2227385" cy="3048000"/>
          </a:xfrm>
          <a:prstGeom prst="rect">
            <a:avLst/>
          </a:prstGeom>
        </p:spPr>
      </p:pic>
      <p:sp>
        <p:nvSpPr>
          <p:cNvPr id="2" name="TextBox 1"/>
          <p:cNvSpPr txBox="1"/>
          <p:nvPr/>
        </p:nvSpPr>
        <p:spPr>
          <a:xfrm>
            <a:off x="381000" y="-457200"/>
            <a:ext cx="9144000" cy="1862048"/>
          </a:xfrm>
          <a:prstGeom prst="rect">
            <a:avLst/>
          </a:prstGeom>
          <a:noFill/>
        </p:spPr>
        <p:txBody>
          <a:bodyPr wrap="square" rtlCol="0">
            <a:spAutoFit/>
          </a:bodyPr>
          <a:lstStyle/>
          <a:p>
            <a:pPr algn="ctr"/>
            <a:r>
              <a:rPr lang="en-US" sz="11500" dirty="0" smtClean="0">
                <a:solidFill>
                  <a:srgbClr val="FF0066"/>
                </a:solidFill>
                <a:effectLst>
                  <a:outerShdw blurRad="38100" dist="38100" dir="2700000" algn="tl">
                    <a:srgbClr val="000000">
                      <a:alpha val="43137"/>
                    </a:srgbClr>
                  </a:outerShdw>
                </a:effectLst>
                <a:latin typeface="AR DARLING" pitchFamily="2" charset="0"/>
              </a:rPr>
              <a:t>UrAnUs</a:t>
            </a:r>
            <a:endParaRPr lang="en-US" sz="11500" dirty="0">
              <a:solidFill>
                <a:srgbClr val="FF0066"/>
              </a:solidFill>
              <a:effectLst>
                <a:outerShdw blurRad="38100" dist="38100" dir="2700000" algn="tl">
                  <a:srgbClr val="000000">
                    <a:alpha val="43137"/>
                  </a:srgbClr>
                </a:outerShdw>
              </a:effectLst>
              <a:latin typeface="AR DARLING" pitchFamily="2" charset="0"/>
            </a:endParaRPr>
          </a:p>
        </p:txBody>
      </p:sp>
      <p:sp>
        <p:nvSpPr>
          <p:cNvPr id="5" name="TextBox 4"/>
          <p:cNvSpPr txBox="1"/>
          <p:nvPr/>
        </p:nvSpPr>
        <p:spPr>
          <a:xfrm>
            <a:off x="4267200" y="1447800"/>
            <a:ext cx="4876800" cy="1200329"/>
          </a:xfrm>
          <a:prstGeom prst="rect">
            <a:avLst/>
          </a:prstGeom>
          <a:noFill/>
        </p:spPr>
        <p:txBody>
          <a:bodyPr wrap="square" rtlCol="0">
            <a:spAutoFit/>
          </a:bodyPr>
          <a:lstStyle/>
          <a:p>
            <a:r>
              <a:rPr lang="en-US" sz="2400" dirty="0" smtClean="0">
                <a:solidFill>
                  <a:schemeClr val="accent2">
                    <a:lumMod val="40000"/>
                    <a:lumOff val="60000"/>
                  </a:schemeClr>
                </a:solidFill>
                <a:latin typeface="Eras Medium ITC" pitchFamily="34" charset="0"/>
              </a:rPr>
              <a:t>In 1781, William Herchel of England discovered a planet was later named URANUS.</a:t>
            </a:r>
            <a:endParaRPr lang="en-US" sz="2400" dirty="0">
              <a:solidFill>
                <a:schemeClr val="accent2">
                  <a:lumMod val="40000"/>
                  <a:lumOff val="60000"/>
                </a:schemeClr>
              </a:solidFill>
              <a:latin typeface="Eras Medium ITC" pitchFamily="34" charset="0"/>
            </a:endParaRPr>
          </a:p>
        </p:txBody>
      </p:sp>
      <p:sp>
        <p:nvSpPr>
          <p:cNvPr id="6" name="TextBox 5"/>
          <p:cNvSpPr txBox="1"/>
          <p:nvPr/>
        </p:nvSpPr>
        <p:spPr>
          <a:xfrm>
            <a:off x="4267200" y="2667000"/>
            <a:ext cx="4876800" cy="954107"/>
          </a:xfrm>
          <a:prstGeom prst="rect">
            <a:avLst/>
          </a:prstGeom>
          <a:noFill/>
        </p:spPr>
        <p:txBody>
          <a:bodyPr wrap="square" rtlCol="0">
            <a:spAutoFit/>
          </a:bodyPr>
          <a:lstStyle/>
          <a:p>
            <a:r>
              <a:rPr lang="en-US" sz="2800" dirty="0" smtClean="0">
                <a:solidFill>
                  <a:schemeClr val="accent2">
                    <a:lumMod val="60000"/>
                    <a:lumOff val="40000"/>
                  </a:schemeClr>
                </a:solidFill>
                <a:latin typeface="Eras Medium ITC" pitchFamily="34" charset="0"/>
              </a:rPr>
              <a:t>Is third Largest planet in the solar system.</a:t>
            </a:r>
            <a:endParaRPr lang="en-US" sz="2800" dirty="0">
              <a:solidFill>
                <a:schemeClr val="accent2">
                  <a:lumMod val="60000"/>
                  <a:lumOff val="40000"/>
                </a:schemeClr>
              </a:solidFill>
              <a:latin typeface="Eras Medium ITC" pitchFamily="34" charset="0"/>
            </a:endParaRPr>
          </a:p>
        </p:txBody>
      </p:sp>
      <p:sp>
        <p:nvSpPr>
          <p:cNvPr id="7" name="TextBox 6"/>
          <p:cNvSpPr txBox="1"/>
          <p:nvPr/>
        </p:nvSpPr>
        <p:spPr>
          <a:xfrm>
            <a:off x="609600" y="3828871"/>
            <a:ext cx="7391400" cy="1200329"/>
          </a:xfrm>
          <a:prstGeom prst="rect">
            <a:avLst/>
          </a:prstGeom>
          <a:noFill/>
        </p:spPr>
        <p:txBody>
          <a:bodyPr wrap="square" rtlCol="0">
            <a:spAutoFit/>
          </a:bodyPr>
          <a:lstStyle/>
          <a:p>
            <a:pPr algn="ctr"/>
            <a:r>
              <a:rPr lang="en-US" sz="2400" dirty="0" smtClean="0">
                <a:solidFill>
                  <a:schemeClr val="accent5">
                    <a:lumMod val="40000"/>
                    <a:lumOff val="60000"/>
                  </a:schemeClr>
                </a:solidFill>
                <a:latin typeface="Eras Medium ITC" pitchFamily="34" charset="0"/>
              </a:rPr>
              <a:t>Diameter :51,118 kilometers</a:t>
            </a:r>
          </a:p>
          <a:p>
            <a:pPr algn="ctr"/>
            <a:r>
              <a:rPr lang="en-US" sz="2400" dirty="0" smtClean="0">
                <a:solidFill>
                  <a:schemeClr val="accent5">
                    <a:lumMod val="40000"/>
                    <a:lumOff val="60000"/>
                  </a:schemeClr>
                </a:solidFill>
                <a:latin typeface="Eras Medium ITC" pitchFamily="34" charset="0"/>
              </a:rPr>
              <a:t>84 earth years for the planet to orbit the sun</a:t>
            </a:r>
          </a:p>
          <a:p>
            <a:pPr algn="ctr"/>
            <a:r>
              <a:rPr lang="en-US" sz="2400" dirty="0" smtClean="0">
                <a:solidFill>
                  <a:schemeClr val="accent5">
                    <a:lumMod val="40000"/>
                    <a:lumOff val="60000"/>
                  </a:schemeClr>
                </a:solidFill>
                <a:latin typeface="Eras Medium ITC" pitchFamily="34" charset="0"/>
              </a:rPr>
              <a:t>And 17 hours and 15 minutes to rotate its axis.</a:t>
            </a:r>
          </a:p>
        </p:txBody>
      </p:sp>
      <p:sp>
        <p:nvSpPr>
          <p:cNvPr id="8" name="TextBox 7"/>
          <p:cNvSpPr txBox="1"/>
          <p:nvPr/>
        </p:nvSpPr>
        <p:spPr>
          <a:xfrm>
            <a:off x="533400" y="5124271"/>
            <a:ext cx="7848600" cy="1200329"/>
          </a:xfrm>
          <a:prstGeom prst="rect">
            <a:avLst/>
          </a:prstGeom>
          <a:noFill/>
        </p:spPr>
        <p:txBody>
          <a:bodyPr wrap="square" rtlCol="0">
            <a:spAutoFit/>
          </a:bodyPr>
          <a:lstStyle/>
          <a:p>
            <a:pPr algn="ctr"/>
            <a:r>
              <a:rPr lang="en-US" sz="2400" dirty="0" smtClean="0">
                <a:solidFill>
                  <a:schemeClr val="accent4">
                    <a:lumMod val="20000"/>
                    <a:lumOff val="80000"/>
                  </a:schemeClr>
                </a:solidFill>
                <a:latin typeface="Eras Medium ITC" pitchFamily="34" charset="0"/>
              </a:rPr>
              <a:t>Due to its great distance from the earth, very little is known about Uranus which looks like a rather featureless, pale green disk.</a:t>
            </a:r>
            <a:endParaRPr lang="en-US" sz="2400" dirty="0">
              <a:solidFill>
                <a:schemeClr val="accent4">
                  <a:lumMod val="20000"/>
                  <a:lumOff val="80000"/>
                </a:schemeClr>
              </a:solidFill>
              <a:latin typeface="Eras Medium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to="" calcmode="lin" valueType="num">
                                      <p:cBhvr>
                                        <p:cTn id="26" dur="1" fill="hold"/>
                                        <p:tgtEl>
                                          <p:spTgt spid="4"/>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to="" calcmode="lin" valueType="num">
                                      <p:cBhvr>
                                        <p:cTn id="29" dur="1" fill="hold"/>
                                        <p:tgtEl>
                                          <p:spTgt spid="5"/>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xima.jpg"/>
          <p:cNvPicPr>
            <a:picLocks noChangeAspect="1"/>
          </p:cNvPicPr>
          <p:nvPr/>
        </p:nvPicPr>
        <p:blipFill>
          <a:blip r:embed="rId2"/>
          <a:stretch>
            <a:fillRect/>
          </a:stretch>
        </p:blipFill>
        <p:spPr>
          <a:xfrm>
            <a:off x="0" y="4038600"/>
            <a:ext cx="9144000" cy="5041900"/>
          </a:xfrm>
          <a:prstGeom prst="rect">
            <a:avLst/>
          </a:prstGeom>
        </p:spPr>
      </p:pic>
      <p:sp>
        <p:nvSpPr>
          <p:cNvPr id="2" name="TextBox 1"/>
          <p:cNvSpPr txBox="1"/>
          <p:nvPr/>
        </p:nvSpPr>
        <p:spPr>
          <a:xfrm>
            <a:off x="0" y="4267200"/>
            <a:ext cx="9144000" cy="1862048"/>
          </a:xfrm>
          <a:prstGeom prst="rect">
            <a:avLst/>
          </a:prstGeom>
          <a:noFill/>
        </p:spPr>
        <p:txBody>
          <a:bodyPr wrap="square" rtlCol="0">
            <a:spAutoFit/>
          </a:bodyPr>
          <a:lstStyle/>
          <a:p>
            <a:r>
              <a:rPr lang="en-US" sz="11500" dirty="0" smtClean="0">
                <a:solidFill>
                  <a:schemeClr val="accent1">
                    <a:lumMod val="60000"/>
                    <a:lumOff val="40000"/>
                  </a:schemeClr>
                </a:solidFill>
                <a:latin typeface="Gas Huffer Phat" pitchFamily="2" charset="0"/>
              </a:rPr>
              <a:t>Uranus</a:t>
            </a:r>
            <a:endParaRPr lang="en-US" sz="11500" dirty="0">
              <a:solidFill>
                <a:schemeClr val="accent1">
                  <a:lumMod val="60000"/>
                  <a:lumOff val="40000"/>
                </a:schemeClr>
              </a:solidFill>
              <a:latin typeface="Gas Huffer Phat" pitchFamily="2" charset="0"/>
            </a:endParaRPr>
          </a:p>
        </p:txBody>
      </p:sp>
      <p:sp>
        <p:nvSpPr>
          <p:cNvPr id="3" name="TextBox 2"/>
          <p:cNvSpPr txBox="1"/>
          <p:nvPr/>
        </p:nvSpPr>
        <p:spPr>
          <a:xfrm>
            <a:off x="0" y="0"/>
            <a:ext cx="8610600" cy="1077218"/>
          </a:xfrm>
          <a:prstGeom prst="rect">
            <a:avLst/>
          </a:prstGeom>
          <a:noFill/>
        </p:spPr>
        <p:txBody>
          <a:bodyPr wrap="square" rtlCol="0">
            <a:spAutoFit/>
          </a:bodyPr>
          <a:lstStyle/>
          <a:p>
            <a:pPr algn="ctr"/>
            <a:r>
              <a:rPr lang="en-US" sz="3200" dirty="0" smtClean="0">
                <a:solidFill>
                  <a:schemeClr val="accent4">
                    <a:lumMod val="20000"/>
                    <a:lumOff val="80000"/>
                  </a:schemeClr>
                </a:solidFill>
                <a:latin typeface="AR CHRISTY" pitchFamily="2" charset="0"/>
              </a:rPr>
              <a:t>Hydrogen and Methane have been detected in its atmosphere.</a:t>
            </a:r>
            <a:endParaRPr lang="en-US" sz="3200" dirty="0">
              <a:solidFill>
                <a:schemeClr val="accent4">
                  <a:lumMod val="20000"/>
                  <a:lumOff val="80000"/>
                </a:schemeClr>
              </a:solidFill>
              <a:latin typeface="AR CHRISTY" pitchFamily="2" charset="0"/>
            </a:endParaRPr>
          </a:p>
        </p:txBody>
      </p:sp>
      <p:sp>
        <p:nvSpPr>
          <p:cNvPr id="4" name="TextBox 3"/>
          <p:cNvSpPr txBox="1"/>
          <p:nvPr/>
        </p:nvSpPr>
        <p:spPr>
          <a:xfrm>
            <a:off x="0" y="1066800"/>
            <a:ext cx="9372600" cy="1077218"/>
          </a:xfrm>
          <a:prstGeom prst="rect">
            <a:avLst/>
          </a:prstGeom>
          <a:noFill/>
        </p:spPr>
        <p:txBody>
          <a:bodyPr wrap="square" rtlCol="0">
            <a:spAutoFit/>
          </a:bodyPr>
          <a:lstStyle/>
          <a:p>
            <a:r>
              <a:rPr lang="en-US" sz="3200" dirty="0" smtClean="0">
                <a:solidFill>
                  <a:schemeClr val="accent1">
                    <a:lumMod val="60000"/>
                    <a:lumOff val="40000"/>
                  </a:schemeClr>
                </a:solidFill>
                <a:latin typeface="AR CHRISTY" pitchFamily="2" charset="0"/>
              </a:rPr>
              <a:t>It has a very low temperature – 170 degrees Celsius , in which ammonia gets froze (iced)</a:t>
            </a:r>
            <a:endParaRPr lang="en-US" sz="3200" dirty="0">
              <a:solidFill>
                <a:schemeClr val="accent1">
                  <a:lumMod val="60000"/>
                  <a:lumOff val="40000"/>
                </a:schemeClr>
              </a:solidFill>
              <a:latin typeface="AR CHRISTY" pitchFamily="2" charset="0"/>
            </a:endParaRPr>
          </a:p>
        </p:txBody>
      </p:sp>
      <p:sp>
        <p:nvSpPr>
          <p:cNvPr id="5" name="TextBox 4"/>
          <p:cNvSpPr txBox="1"/>
          <p:nvPr/>
        </p:nvSpPr>
        <p:spPr>
          <a:xfrm>
            <a:off x="0" y="2133600"/>
            <a:ext cx="9144000" cy="584775"/>
          </a:xfrm>
          <a:prstGeom prst="rect">
            <a:avLst/>
          </a:prstGeom>
          <a:noFill/>
        </p:spPr>
        <p:txBody>
          <a:bodyPr wrap="square" rtlCol="0">
            <a:spAutoFit/>
          </a:bodyPr>
          <a:lstStyle/>
          <a:p>
            <a:r>
              <a:rPr lang="en-US" sz="3200" dirty="0" smtClean="0">
                <a:solidFill>
                  <a:srgbClr val="FFFF00"/>
                </a:solidFill>
                <a:latin typeface="AR CHRISTY" pitchFamily="2" charset="0"/>
              </a:rPr>
              <a:t>Its axis of rotation is only 8 degrees from plane.</a:t>
            </a:r>
            <a:endParaRPr lang="en-US" sz="3200" dirty="0">
              <a:solidFill>
                <a:srgbClr val="FFFF00"/>
              </a:solidFill>
              <a:latin typeface="AR CHRISTY" pitchFamily="2" charset="0"/>
            </a:endParaRPr>
          </a:p>
        </p:txBody>
      </p:sp>
      <p:sp>
        <p:nvSpPr>
          <p:cNvPr id="6" name="TextBox 5"/>
          <p:cNvSpPr txBox="1"/>
          <p:nvPr/>
        </p:nvSpPr>
        <p:spPr>
          <a:xfrm>
            <a:off x="-76200" y="2729805"/>
            <a:ext cx="9144000" cy="1384995"/>
          </a:xfrm>
          <a:prstGeom prst="rect">
            <a:avLst/>
          </a:prstGeom>
          <a:noFill/>
        </p:spPr>
        <p:txBody>
          <a:bodyPr wrap="square" rtlCol="0">
            <a:spAutoFit/>
          </a:bodyPr>
          <a:lstStyle/>
          <a:p>
            <a:pPr algn="ctr"/>
            <a:r>
              <a:rPr lang="en-US" sz="2800" dirty="0" smtClean="0">
                <a:solidFill>
                  <a:schemeClr val="accent6">
                    <a:lumMod val="20000"/>
                    <a:lumOff val="80000"/>
                  </a:schemeClr>
                </a:solidFill>
                <a:latin typeface="AR CHRISTY" pitchFamily="2" charset="0"/>
              </a:rPr>
              <a:t>Its inclined almost 90 degrees, the sun is nearly overhead at one pole. Each revolution later the sun is overhead at the other side</a:t>
            </a:r>
            <a:endParaRPr lang="en-US" sz="2800" dirty="0">
              <a:solidFill>
                <a:schemeClr val="accent6">
                  <a:lumMod val="20000"/>
                  <a:lumOff val="80000"/>
                </a:schemeClr>
              </a:solidFill>
              <a:latin typeface="AR CHRIST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et_saturn.gif"/>
          <p:cNvPicPr>
            <a:picLocks noChangeAspect="1"/>
          </p:cNvPicPr>
          <p:nvPr/>
        </p:nvPicPr>
        <p:blipFill>
          <a:blip r:embed="rId2">
            <a:clrChange>
              <a:clrFrom>
                <a:srgbClr val="000000"/>
              </a:clrFrom>
              <a:clrTo>
                <a:srgbClr val="000000">
                  <a:alpha val="0"/>
                </a:srgbClr>
              </a:clrTo>
            </a:clrChange>
          </a:blip>
          <a:stretch>
            <a:fillRect/>
          </a:stretch>
        </p:blipFill>
        <p:spPr>
          <a:xfrm>
            <a:off x="2438400" y="0"/>
            <a:ext cx="3429000" cy="2805545"/>
          </a:xfrm>
          <a:prstGeom prst="rect">
            <a:avLst/>
          </a:prstGeom>
        </p:spPr>
      </p:pic>
      <p:sp>
        <p:nvSpPr>
          <p:cNvPr id="5" name="Rectangle 4"/>
          <p:cNvSpPr/>
          <p:nvPr/>
        </p:nvSpPr>
        <p:spPr>
          <a:xfrm>
            <a:off x="0" y="0"/>
            <a:ext cx="91440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noFill/>
                </a:ln>
                <a:solidFill>
                  <a:schemeClr val="accent5">
                    <a:lumMod val="60000"/>
                    <a:lumOff val="40000"/>
                  </a:schemeClr>
                </a:solidFill>
                <a:effectLst>
                  <a:outerShdw blurRad="50800" dist="39000" dir="5460000" algn="tl">
                    <a:srgbClr val="000000">
                      <a:alpha val="38000"/>
                    </a:srgbClr>
                  </a:outerShdw>
                </a:effectLst>
                <a:latin typeface="AR CHRISTY" pitchFamily="2" charset="0"/>
              </a:rPr>
              <a:t>SATURN</a:t>
            </a:r>
            <a:endParaRPr lang="en-US" sz="9600" b="1" cap="none" spc="0" dirty="0">
              <a:ln w="11430">
                <a:noFill/>
              </a:ln>
              <a:solidFill>
                <a:schemeClr val="accent5">
                  <a:lumMod val="60000"/>
                  <a:lumOff val="40000"/>
                </a:schemeClr>
              </a:solidFill>
              <a:effectLst>
                <a:outerShdw blurRad="50800" dist="39000" dir="5460000" algn="tl">
                  <a:srgbClr val="000000">
                    <a:alpha val="38000"/>
                  </a:srgbClr>
                </a:outerShdw>
              </a:effectLst>
              <a:latin typeface="AR CHRISTY" pitchFamily="2" charset="0"/>
            </a:endParaRPr>
          </a:p>
        </p:txBody>
      </p:sp>
      <p:sp>
        <p:nvSpPr>
          <p:cNvPr id="7" name="TextBox 6"/>
          <p:cNvSpPr txBox="1"/>
          <p:nvPr/>
        </p:nvSpPr>
        <p:spPr>
          <a:xfrm>
            <a:off x="0" y="2667000"/>
            <a:ext cx="9144000" cy="646331"/>
          </a:xfrm>
          <a:prstGeom prst="rect">
            <a:avLst/>
          </a:prstGeom>
          <a:noFill/>
        </p:spPr>
        <p:txBody>
          <a:bodyPr wrap="square" rtlCol="0">
            <a:spAutoFit/>
          </a:bodyPr>
          <a:lstStyle/>
          <a:p>
            <a:r>
              <a:rPr lang="en-US" sz="3600" dirty="0" smtClean="0">
                <a:solidFill>
                  <a:schemeClr val="accent1">
                    <a:lumMod val="40000"/>
                    <a:lumOff val="60000"/>
                  </a:schemeClr>
                </a:solidFill>
                <a:latin typeface="Onyx" pitchFamily="82" charset="0"/>
              </a:rPr>
              <a:t>-- Second Largest planet in Solar System.</a:t>
            </a:r>
            <a:endParaRPr lang="en-US" sz="3600" dirty="0">
              <a:solidFill>
                <a:schemeClr val="accent1">
                  <a:lumMod val="40000"/>
                  <a:lumOff val="60000"/>
                </a:schemeClr>
              </a:solidFill>
              <a:latin typeface="Onyx" pitchFamily="82" charset="0"/>
            </a:endParaRPr>
          </a:p>
        </p:txBody>
      </p:sp>
      <p:sp>
        <p:nvSpPr>
          <p:cNvPr id="8" name="TextBox 7"/>
          <p:cNvSpPr txBox="1"/>
          <p:nvPr/>
        </p:nvSpPr>
        <p:spPr>
          <a:xfrm>
            <a:off x="0" y="3276600"/>
            <a:ext cx="9144000" cy="646331"/>
          </a:xfrm>
          <a:prstGeom prst="rect">
            <a:avLst/>
          </a:prstGeom>
          <a:noFill/>
        </p:spPr>
        <p:txBody>
          <a:bodyPr wrap="square" rtlCol="0">
            <a:spAutoFit/>
          </a:bodyPr>
          <a:lstStyle/>
          <a:p>
            <a:r>
              <a:rPr lang="en-US" sz="3600" dirty="0" smtClean="0">
                <a:solidFill>
                  <a:schemeClr val="accent2">
                    <a:lumMod val="40000"/>
                    <a:lumOff val="60000"/>
                  </a:schemeClr>
                </a:solidFill>
                <a:latin typeface="Onyx" pitchFamily="82" charset="0"/>
              </a:rPr>
              <a:t>-- at first glance, it may look like a smaller model of Jupiter.</a:t>
            </a:r>
            <a:endParaRPr lang="en-US" sz="3600" dirty="0">
              <a:solidFill>
                <a:schemeClr val="accent2">
                  <a:lumMod val="40000"/>
                  <a:lumOff val="60000"/>
                </a:schemeClr>
              </a:solidFill>
              <a:latin typeface="Onyx" pitchFamily="82" charset="0"/>
            </a:endParaRPr>
          </a:p>
        </p:txBody>
      </p:sp>
      <p:sp>
        <p:nvSpPr>
          <p:cNvPr id="9" name="TextBox 8"/>
          <p:cNvSpPr txBox="1"/>
          <p:nvPr/>
        </p:nvSpPr>
        <p:spPr>
          <a:xfrm>
            <a:off x="0" y="3886200"/>
            <a:ext cx="9144000" cy="646331"/>
          </a:xfrm>
          <a:prstGeom prst="rect">
            <a:avLst/>
          </a:prstGeom>
          <a:noFill/>
        </p:spPr>
        <p:txBody>
          <a:bodyPr wrap="square" rtlCol="0">
            <a:spAutoFit/>
          </a:bodyPr>
          <a:lstStyle/>
          <a:p>
            <a:r>
              <a:rPr lang="en-US" sz="3600" dirty="0" smtClean="0">
                <a:solidFill>
                  <a:schemeClr val="accent4">
                    <a:lumMod val="40000"/>
                    <a:lumOff val="60000"/>
                  </a:schemeClr>
                </a:solidFill>
                <a:latin typeface="Onyx" pitchFamily="82" charset="0"/>
              </a:rPr>
              <a:t>-- Diameter is 9 ½ times that of the  earth.</a:t>
            </a:r>
            <a:endParaRPr lang="en-US" sz="3600" dirty="0">
              <a:solidFill>
                <a:schemeClr val="accent4">
                  <a:lumMod val="40000"/>
                  <a:lumOff val="60000"/>
                </a:schemeClr>
              </a:solidFill>
              <a:latin typeface="Onyx" pitchFamily="82" charset="0"/>
            </a:endParaRPr>
          </a:p>
        </p:txBody>
      </p:sp>
      <p:sp>
        <p:nvSpPr>
          <p:cNvPr id="10" name="TextBox 9"/>
          <p:cNvSpPr txBox="1"/>
          <p:nvPr/>
        </p:nvSpPr>
        <p:spPr>
          <a:xfrm>
            <a:off x="0" y="4419600"/>
            <a:ext cx="9144000" cy="1200329"/>
          </a:xfrm>
          <a:prstGeom prst="rect">
            <a:avLst/>
          </a:prstGeom>
          <a:noFill/>
        </p:spPr>
        <p:txBody>
          <a:bodyPr wrap="square" rtlCol="0">
            <a:spAutoFit/>
          </a:bodyPr>
          <a:lstStyle/>
          <a:p>
            <a:r>
              <a:rPr lang="en-US" sz="3600" dirty="0" smtClean="0">
                <a:solidFill>
                  <a:schemeClr val="accent5">
                    <a:lumMod val="40000"/>
                    <a:lumOff val="60000"/>
                  </a:schemeClr>
                </a:solidFill>
                <a:latin typeface="Onyx" pitchFamily="82" charset="0"/>
              </a:rPr>
              <a:t>-- It has 95 times more mass than the earth and its period of rotation is 10 hours and39 minutes .</a:t>
            </a:r>
            <a:endParaRPr lang="en-US" sz="3600" dirty="0">
              <a:solidFill>
                <a:schemeClr val="accent5">
                  <a:lumMod val="40000"/>
                  <a:lumOff val="60000"/>
                </a:schemeClr>
              </a:solidFill>
              <a:latin typeface="Onyx" pitchFamily="82" charset="0"/>
            </a:endParaRPr>
          </a:p>
        </p:txBody>
      </p:sp>
      <p:sp>
        <p:nvSpPr>
          <p:cNvPr id="11" name="TextBox 10"/>
          <p:cNvSpPr txBox="1"/>
          <p:nvPr/>
        </p:nvSpPr>
        <p:spPr>
          <a:xfrm>
            <a:off x="0" y="5410200"/>
            <a:ext cx="9144000" cy="646331"/>
          </a:xfrm>
          <a:prstGeom prst="rect">
            <a:avLst/>
          </a:prstGeom>
          <a:noFill/>
        </p:spPr>
        <p:txBody>
          <a:bodyPr wrap="square" rtlCol="0">
            <a:spAutoFit/>
          </a:bodyPr>
          <a:lstStyle/>
          <a:p>
            <a:r>
              <a:rPr lang="en-US" sz="3600" dirty="0" smtClean="0">
                <a:solidFill>
                  <a:schemeClr val="accent6">
                    <a:lumMod val="40000"/>
                    <a:lumOff val="60000"/>
                  </a:schemeClr>
                </a:solidFill>
                <a:latin typeface="Onyx" pitchFamily="82" charset="0"/>
              </a:rPr>
              <a:t>-- A day in Saturn is only an hour longer than  a day in Jupiter.</a:t>
            </a:r>
            <a:endParaRPr lang="en-US" sz="3600" dirty="0">
              <a:solidFill>
                <a:schemeClr val="accent6">
                  <a:lumMod val="40000"/>
                  <a:lumOff val="60000"/>
                </a:schemeClr>
              </a:solidFill>
              <a:latin typeface="Onyx"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369332"/>
          </a:xfrm>
          <a:prstGeom prst="rect">
            <a:avLst/>
          </a:prstGeom>
          <a:noFill/>
        </p:spPr>
        <p:txBody>
          <a:bodyPr wrap="square" rtlCol="0">
            <a:spAutoFit/>
          </a:bodyPr>
          <a:lstStyle/>
          <a:p>
            <a:endParaRPr lang="en-US" dirty="0"/>
          </a:p>
        </p:txBody>
      </p:sp>
      <p:sp>
        <p:nvSpPr>
          <p:cNvPr id="5" name="TextBox 4"/>
          <p:cNvSpPr txBox="1"/>
          <p:nvPr/>
        </p:nvSpPr>
        <p:spPr>
          <a:xfrm>
            <a:off x="0" y="2438400"/>
            <a:ext cx="9144000" cy="1077218"/>
          </a:xfrm>
          <a:prstGeom prst="rect">
            <a:avLst/>
          </a:prstGeom>
          <a:noFill/>
        </p:spPr>
        <p:txBody>
          <a:bodyPr wrap="square" rtlCol="0">
            <a:spAutoFit/>
          </a:bodyPr>
          <a:lstStyle/>
          <a:p>
            <a:r>
              <a:rPr lang="en-US" sz="3200" dirty="0" smtClean="0">
                <a:solidFill>
                  <a:schemeClr val="accent5">
                    <a:lumMod val="20000"/>
                    <a:lumOff val="80000"/>
                  </a:schemeClr>
                </a:solidFill>
                <a:latin typeface="Tekton" pitchFamily="50" charset="0"/>
              </a:rPr>
              <a:t>It has a low density of 0.7 gm/cc. which is less than the density of water</a:t>
            </a:r>
            <a:endParaRPr lang="en-US" sz="3200" dirty="0">
              <a:solidFill>
                <a:schemeClr val="accent5">
                  <a:lumMod val="20000"/>
                  <a:lumOff val="80000"/>
                </a:schemeClr>
              </a:solidFill>
              <a:latin typeface="Tekton" pitchFamily="50" charset="0"/>
            </a:endParaRPr>
          </a:p>
        </p:txBody>
      </p:sp>
      <p:sp>
        <p:nvSpPr>
          <p:cNvPr id="6" name="TextBox 5"/>
          <p:cNvSpPr txBox="1"/>
          <p:nvPr/>
        </p:nvSpPr>
        <p:spPr>
          <a:xfrm>
            <a:off x="457200" y="3505200"/>
            <a:ext cx="9144000" cy="1077218"/>
          </a:xfrm>
          <a:prstGeom prst="rect">
            <a:avLst/>
          </a:prstGeom>
          <a:noFill/>
        </p:spPr>
        <p:txBody>
          <a:bodyPr wrap="square" rtlCol="0">
            <a:spAutoFit/>
          </a:bodyPr>
          <a:lstStyle/>
          <a:p>
            <a:r>
              <a:rPr lang="en-US" sz="3200" dirty="0" smtClean="0">
                <a:solidFill>
                  <a:schemeClr val="accent2">
                    <a:lumMod val="60000"/>
                    <a:lumOff val="40000"/>
                  </a:schemeClr>
                </a:solidFill>
                <a:latin typeface="Tekton" pitchFamily="50" charset="0"/>
              </a:rPr>
              <a:t>It is believed that Saturn may be made of loosely packed snow and ice.</a:t>
            </a:r>
            <a:endParaRPr lang="en-US" sz="3200" dirty="0">
              <a:solidFill>
                <a:schemeClr val="accent2">
                  <a:lumMod val="60000"/>
                  <a:lumOff val="40000"/>
                </a:schemeClr>
              </a:solidFill>
              <a:latin typeface="Tekton" pitchFamily="50" charset="0"/>
            </a:endParaRPr>
          </a:p>
        </p:txBody>
      </p:sp>
      <p:sp>
        <p:nvSpPr>
          <p:cNvPr id="7" name="TextBox 6"/>
          <p:cNvSpPr txBox="1"/>
          <p:nvPr/>
        </p:nvSpPr>
        <p:spPr>
          <a:xfrm>
            <a:off x="0" y="4567297"/>
            <a:ext cx="9144000" cy="2062103"/>
          </a:xfrm>
          <a:prstGeom prst="rect">
            <a:avLst/>
          </a:prstGeom>
          <a:noFill/>
        </p:spPr>
        <p:txBody>
          <a:bodyPr wrap="square" rtlCol="0">
            <a:spAutoFit/>
          </a:bodyPr>
          <a:lstStyle/>
          <a:p>
            <a:r>
              <a:rPr lang="en-US" sz="3200" dirty="0" smtClean="0">
                <a:solidFill>
                  <a:schemeClr val="accent1">
                    <a:lumMod val="60000"/>
                    <a:lumOff val="40000"/>
                  </a:schemeClr>
                </a:solidFill>
                <a:latin typeface="Tekton" pitchFamily="50" charset="0"/>
              </a:rPr>
              <a:t>Deep below its outer edge, the highly compressed atmosphere of Saturn turns into a thick hydrogen core. Deeper still, the core of the planet is solid and hard.</a:t>
            </a:r>
            <a:endParaRPr lang="en-US" sz="3200" dirty="0">
              <a:solidFill>
                <a:schemeClr val="accent1">
                  <a:lumMod val="60000"/>
                  <a:lumOff val="40000"/>
                </a:schemeClr>
              </a:solidFill>
              <a:latin typeface="Tekton" pitchFamily="50" charset="0"/>
            </a:endParaRPr>
          </a:p>
        </p:txBody>
      </p:sp>
      <p:sp>
        <p:nvSpPr>
          <p:cNvPr id="9" name="TextBox 8"/>
          <p:cNvSpPr txBox="1"/>
          <p:nvPr/>
        </p:nvSpPr>
        <p:spPr>
          <a:xfrm>
            <a:off x="0" y="0"/>
            <a:ext cx="9144000" cy="1862048"/>
          </a:xfrm>
          <a:prstGeom prst="rect">
            <a:avLst/>
          </a:prstGeom>
          <a:noFill/>
        </p:spPr>
        <p:txBody>
          <a:bodyPr wrap="square" rtlCol="0">
            <a:spAutoFit/>
          </a:bodyPr>
          <a:lstStyle/>
          <a:p>
            <a:pPr algn="ctr"/>
            <a:r>
              <a:rPr lang="en-US" sz="11500" dirty="0" smtClean="0">
                <a:solidFill>
                  <a:srgbClr val="FFFF00"/>
                </a:solidFill>
                <a:latin typeface="Gear Crank" pitchFamily="34" charset="0"/>
              </a:rPr>
              <a:t>saturn</a:t>
            </a:r>
            <a:endParaRPr lang="en-US" sz="11500" dirty="0">
              <a:solidFill>
                <a:srgbClr val="FFFF00"/>
              </a:solidFill>
              <a:latin typeface="Gear Crank" pitchFamily="34" charset="0"/>
            </a:endParaRPr>
          </a:p>
        </p:txBody>
      </p:sp>
      <p:sp>
        <p:nvSpPr>
          <p:cNvPr id="10" name="TextBox 9"/>
          <p:cNvSpPr txBox="1"/>
          <p:nvPr/>
        </p:nvSpPr>
        <p:spPr>
          <a:xfrm>
            <a:off x="1143000" y="1752600"/>
            <a:ext cx="7010400" cy="646331"/>
          </a:xfrm>
          <a:prstGeom prst="rect">
            <a:avLst/>
          </a:prstGeom>
          <a:noFill/>
        </p:spPr>
        <p:txBody>
          <a:bodyPr wrap="square" rtlCol="0">
            <a:spAutoFit/>
          </a:bodyPr>
          <a:lstStyle/>
          <a:p>
            <a:r>
              <a:rPr lang="en-US" sz="3200" dirty="0" smtClean="0">
                <a:solidFill>
                  <a:schemeClr val="accent5">
                    <a:lumMod val="40000"/>
                    <a:lumOff val="60000"/>
                  </a:schemeClr>
                </a:solidFill>
                <a:latin typeface="Tekton" pitchFamily="50" charset="0"/>
              </a:rPr>
              <a:t>Has </a:t>
            </a:r>
            <a:r>
              <a:rPr lang="en-US" sz="3600" dirty="0" smtClean="0">
                <a:solidFill>
                  <a:schemeClr val="accent5">
                    <a:lumMod val="40000"/>
                    <a:lumOff val="60000"/>
                  </a:schemeClr>
                </a:solidFill>
                <a:latin typeface="Tekton" pitchFamily="50" charset="0"/>
              </a:rPr>
              <a:t>several</a:t>
            </a:r>
            <a:r>
              <a:rPr lang="en-US" sz="3200" dirty="0" smtClean="0">
                <a:solidFill>
                  <a:schemeClr val="accent5">
                    <a:lumMod val="40000"/>
                    <a:lumOff val="60000"/>
                  </a:schemeClr>
                </a:solidFill>
                <a:latin typeface="Tekton" pitchFamily="50" charset="0"/>
              </a:rPr>
              <a:t> special features of its own.</a:t>
            </a:r>
            <a:endParaRPr lang="en-US" sz="3200" dirty="0">
              <a:solidFill>
                <a:schemeClr val="accent5">
                  <a:lumMod val="40000"/>
                  <a:lumOff val="60000"/>
                </a:schemeClr>
              </a:solidFill>
              <a:latin typeface="Tekton"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10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9"/>
                                        </p:tgtEl>
                                        <p:attrNameLst>
                                          <p:attrName>fillcolor</p:attrName>
                                        </p:attrNameLst>
                                      </p:cBhvr>
                                      <p:tavLst>
                                        <p:tav tm="0">
                                          <p:val>
                                            <p:clrVal>
                                              <a:schemeClr val="accent2"/>
                                            </p:clrVal>
                                          </p:val>
                                        </p:tav>
                                        <p:tav tm="50000">
                                          <p:val>
                                            <p:clrVal>
                                              <a:schemeClr val="hlink"/>
                                            </p:clrVal>
                                          </p:val>
                                        </p:tav>
                                      </p:tavLst>
                                    </p:anim>
                                    <p:set>
                                      <p:cBhvr>
                                        <p:cTn id="9" dur="100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9144000" cy="1569660"/>
          </a:xfrm>
          <a:prstGeom prst="rect">
            <a:avLst/>
          </a:prstGeom>
          <a:noFill/>
        </p:spPr>
        <p:txBody>
          <a:bodyPr wrap="square" rtlCol="0">
            <a:spAutoFit/>
          </a:bodyPr>
          <a:lstStyle/>
          <a:p>
            <a:pPr algn="ctr"/>
            <a:r>
              <a:rPr lang="en-US" sz="9600" dirty="0" smtClean="0">
                <a:solidFill>
                  <a:srgbClr val="CCFF66"/>
                </a:solidFill>
                <a:latin typeface="Gawain" pitchFamily="2" charset="0"/>
              </a:rPr>
              <a:t>SATURN</a:t>
            </a:r>
            <a:endParaRPr lang="en-US" sz="9600" dirty="0">
              <a:solidFill>
                <a:srgbClr val="CCFF66"/>
              </a:solidFill>
              <a:latin typeface="Gawain" pitchFamily="2" charset="0"/>
            </a:endParaRPr>
          </a:p>
        </p:txBody>
      </p:sp>
      <p:sp>
        <p:nvSpPr>
          <p:cNvPr id="3" name="TextBox 2"/>
          <p:cNvSpPr txBox="1"/>
          <p:nvPr/>
        </p:nvSpPr>
        <p:spPr>
          <a:xfrm>
            <a:off x="0" y="1314271"/>
            <a:ext cx="9144000" cy="1200329"/>
          </a:xfrm>
          <a:prstGeom prst="rect">
            <a:avLst/>
          </a:prstGeom>
          <a:noFill/>
        </p:spPr>
        <p:txBody>
          <a:bodyPr wrap="square" rtlCol="0">
            <a:spAutoFit/>
          </a:bodyPr>
          <a:lstStyle/>
          <a:p>
            <a:pPr algn="ctr"/>
            <a:r>
              <a:rPr lang="en-US" sz="3600" dirty="0" smtClean="0">
                <a:solidFill>
                  <a:srgbClr val="FFC000"/>
                </a:solidFill>
                <a:latin typeface="Tekton" pitchFamily="50" charset="0"/>
              </a:rPr>
              <a:t>-- most unusual things about Saturn is  its magnificent system of rings.</a:t>
            </a:r>
            <a:endParaRPr lang="en-US" sz="3600" dirty="0">
              <a:solidFill>
                <a:srgbClr val="FFC000"/>
              </a:solidFill>
              <a:latin typeface="Tekton" pitchFamily="50" charset="0"/>
            </a:endParaRPr>
          </a:p>
        </p:txBody>
      </p:sp>
      <p:sp>
        <p:nvSpPr>
          <p:cNvPr id="4" name="TextBox 3"/>
          <p:cNvSpPr txBox="1"/>
          <p:nvPr/>
        </p:nvSpPr>
        <p:spPr>
          <a:xfrm>
            <a:off x="-304800" y="2514600"/>
            <a:ext cx="9144000" cy="646331"/>
          </a:xfrm>
          <a:prstGeom prst="rect">
            <a:avLst/>
          </a:prstGeom>
          <a:noFill/>
        </p:spPr>
        <p:txBody>
          <a:bodyPr wrap="square" rtlCol="0">
            <a:spAutoFit/>
          </a:bodyPr>
          <a:lstStyle/>
          <a:p>
            <a:pPr algn="ctr"/>
            <a:r>
              <a:rPr lang="en-US" sz="3600" dirty="0" smtClean="0">
                <a:solidFill>
                  <a:srgbClr val="FFFF00"/>
                </a:solidFill>
                <a:latin typeface="Tekton" pitchFamily="50" charset="0"/>
              </a:rPr>
              <a:t>-- rings are only a few kilometers thick.</a:t>
            </a:r>
            <a:endParaRPr lang="en-US" sz="3600" dirty="0">
              <a:solidFill>
                <a:srgbClr val="FFFF00"/>
              </a:solidFill>
              <a:latin typeface="Tekton" pitchFamily="50" charset="0"/>
            </a:endParaRPr>
          </a:p>
        </p:txBody>
      </p:sp>
      <p:sp>
        <p:nvSpPr>
          <p:cNvPr id="5" name="TextBox 4"/>
          <p:cNvSpPr txBox="1"/>
          <p:nvPr/>
        </p:nvSpPr>
        <p:spPr>
          <a:xfrm>
            <a:off x="0" y="3124200"/>
            <a:ext cx="9144000" cy="1200329"/>
          </a:xfrm>
          <a:prstGeom prst="rect">
            <a:avLst/>
          </a:prstGeom>
          <a:noFill/>
        </p:spPr>
        <p:txBody>
          <a:bodyPr wrap="square" rtlCol="0">
            <a:spAutoFit/>
          </a:bodyPr>
          <a:lstStyle/>
          <a:p>
            <a:pPr algn="ctr"/>
            <a:r>
              <a:rPr lang="en-US" sz="3600" dirty="0" smtClean="0">
                <a:solidFill>
                  <a:srgbClr val="00B0F0"/>
                </a:solidFill>
                <a:latin typeface="Tekton" pitchFamily="50" charset="0"/>
              </a:rPr>
              <a:t>-- photographs, they look like a wide brim of a straw hat.</a:t>
            </a:r>
            <a:endParaRPr lang="en-US" sz="3600" dirty="0">
              <a:solidFill>
                <a:srgbClr val="00B0F0"/>
              </a:solidFill>
              <a:latin typeface="Tekton" pitchFamily="50" charset="0"/>
            </a:endParaRPr>
          </a:p>
        </p:txBody>
      </p:sp>
      <p:sp>
        <p:nvSpPr>
          <p:cNvPr id="6" name="TextBox 5"/>
          <p:cNvSpPr txBox="1"/>
          <p:nvPr/>
        </p:nvSpPr>
        <p:spPr>
          <a:xfrm>
            <a:off x="0" y="4078069"/>
            <a:ext cx="9144000" cy="646331"/>
          </a:xfrm>
          <a:prstGeom prst="rect">
            <a:avLst/>
          </a:prstGeom>
          <a:noFill/>
        </p:spPr>
        <p:txBody>
          <a:bodyPr wrap="square" rtlCol="0">
            <a:spAutoFit/>
          </a:bodyPr>
          <a:lstStyle/>
          <a:p>
            <a:pPr algn="ctr"/>
            <a:r>
              <a:rPr lang="en-US" sz="3600" dirty="0" smtClean="0">
                <a:solidFill>
                  <a:schemeClr val="accent3">
                    <a:lumMod val="40000"/>
                    <a:lumOff val="60000"/>
                  </a:schemeClr>
                </a:solidFill>
                <a:latin typeface="Tekton" pitchFamily="50" charset="0"/>
              </a:rPr>
              <a:t>-- the ring of saturn are not solid</a:t>
            </a:r>
            <a:endParaRPr lang="en-US" sz="3600" dirty="0">
              <a:solidFill>
                <a:schemeClr val="accent3">
                  <a:lumMod val="40000"/>
                  <a:lumOff val="60000"/>
                </a:schemeClr>
              </a:solidFill>
              <a:latin typeface="Tekton" pitchFamily="50" charset="0"/>
            </a:endParaRPr>
          </a:p>
        </p:txBody>
      </p:sp>
      <p:sp>
        <p:nvSpPr>
          <p:cNvPr id="7" name="TextBox 6"/>
          <p:cNvSpPr txBox="1"/>
          <p:nvPr/>
        </p:nvSpPr>
        <p:spPr>
          <a:xfrm>
            <a:off x="0" y="4590871"/>
            <a:ext cx="9144000" cy="1200329"/>
          </a:xfrm>
          <a:prstGeom prst="rect">
            <a:avLst/>
          </a:prstGeom>
          <a:noFill/>
        </p:spPr>
        <p:txBody>
          <a:bodyPr wrap="square" rtlCol="0">
            <a:spAutoFit/>
          </a:bodyPr>
          <a:lstStyle/>
          <a:p>
            <a:pPr algn="ctr"/>
            <a:r>
              <a:rPr lang="en-US" sz="3600" dirty="0" smtClean="0">
                <a:solidFill>
                  <a:srgbClr val="66FF66"/>
                </a:solidFill>
                <a:latin typeface="Tekton" pitchFamily="50" charset="0"/>
              </a:rPr>
              <a:t>-- They are made of countless ice-coated particles</a:t>
            </a:r>
            <a:endParaRPr lang="en-US" sz="3600" dirty="0">
              <a:solidFill>
                <a:srgbClr val="66FF66"/>
              </a:solidFill>
              <a:latin typeface="Tekton" pitchFamily="50" charset="0"/>
            </a:endParaRPr>
          </a:p>
        </p:txBody>
      </p:sp>
      <p:sp>
        <p:nvSpPr>
          <p:cNvPr id="8" name="TextBox 7"/>
          <p:cNvSpPr txBox="1"/>
          <p:nvPr/>
        </p:nvSpPr>
        <p:spPr>
          <a:xfrm>
            <a:off x="0" y="5657671"/>
            <a:ext cx="9144000" cy="1200329"/>
          </a:xfrm>
          <a:prstGeom prst="rect">
            <a:avLst/>
          </a:prstGeom>
          <a:noFill/>
        </p:spPr>
        <p:txBody>
          <a:bodyPr wrap="square" rtlCol="0">
            <a:spAutoFit/>
          </a:bodyPr>
          <a:lstStyle/>
          <a:p>
            <a:pPr algn="ctr"/>
            <a:r>
              <a:rPr lang="en-US" sz="3600" dirty="0" smtClean="0">
                <a:solidFill>
                  <a:schemeClr val="accent5">
                    <a:lumMod val="40000"/>
                    <a:lumOff val="60000"/>
                  </a:schemeClr>
                </a:solidFill>
                <a:latin typeface="Tekton" pitchFamily="50" charset="0"/>
              </a:rPr>
              <a:t>-- particles are quite small and they revolve around the planet like tiny satellites</a:t>
            </a:r>
            <a:endParaRPr lang="en-US" sz="3600" dirty="0">
              <a:solidFill>
                <a:schemeClr val="accent5">
                  <a:lumMod val="40000"/>
                  <a:lumOff val="60000"/>
                </a:schemeClr>
              </a:solidFill>
              <a:latin typeface="Tekton"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ohn Herchels.jpg"/>
          <p:cNvPicPr>
            <a:picLocks noChangeAspect="1"/>
          </p:cNvPicPr>
          <p:nvPr/>
        </p:nvPicPr>
        <p:blipFill>
          <a:blip r:embed="rId2"/>
          <a:stretch>
            <a:fillRect/>
          </a:stretch>
        </p:blipFill>
        <p:spPr>
          <a:xfrm>
            <a:off x="2019300" y="4419600"/>
            <a:ext cx="2857500" cy="2466975"/>
          </a:xfrm>
          <a:prstGeom prst="rect">
            <a:avLst/>
          </a:prstGeom>
        </p:spPr>
      </p:pic>
      <p:sp>
        <p:nvSpPr>
          <p:cNvPr id="2" name="TextBox 1"/>
          <p:cNvSpPr txBox="1"/>
          <p:nvPr/>
        </p:nvSpPr>
        <p:spPr>
          <a:xfrm>
            <a:off x="0" y="247471"/>
            <a:ext cx="9144000" cy="1200329"/>
          </a:xfrm>
          <a:prstGeom prst="rect">
            <a:avLst/>
          </a:prstGeom>
          <a:noFill/>
        </p:spPr>
        <p:txBody>
          <a:bodyPr wrap="square" rtlCol="0">
            <a:spAutoFit/>
          </a:bodyPr>
          <a:lstStyle/>
          <a:p>
            <a:r>
              <a:rPr lang="en-US" sz="7200" dirty="0" smtClean="0">
                <a:solidFill>
                  <a:schemeClr val="accent1"/>
                </a:solidFill>
                <a:latin typeface="FlintPrintExtended" pitchFamily="2" charset="0"/>
              </a:rPr>
              <a:t>NEPTUNE</a:t>
            </a:r>
            <a:endParaRPr lang="en-US" sz="7200" dirty="0">
              <a:solidFill>
                <a:schemeClr val="accent1"/>
              </a:solidFill>
              <a:latin typeface="FlintPrintExtended" pitchFamily="2" charset="0"/>
            </a:endParaRPr>
          </a:p>
        </p:txBody>
      </p:sp>
      <p:pic>
        <p:nvPicPr>
          <p:cNvPr id="3" name="Picture 2" descr="Neptune.jpg"/>
          <p:cNvPicPr>
            <a:picLocks noChangeAspect="1"/>
          </p:cNvPicPr>
          <p:nvPr/>
        </p:nvPicPr>
        <p:blipFill>
          <a:blip r:embed="rId3">
            <a:clrChange>
              <a:clrFrom>
                <a:srgbClr val="050505"/>
              </a:clrFrom>
              <a:clrTo>
                <a:srgbClr val="050505">
                  <a:alpha val="0"/>
                </a:srgbClr>
              </a:clrTo>
            </a:clrChange>
          </a:blip>
          <a:stretch>
            <a:fillRect/>
          </a:stretch>
        </p:blipFill>
        <p:spPr>
          <a:xfrm>
            <a:off x="-152400" y="1371600"/>
            <a:ext cx="3581400" cy="3505200"/>
          </a:xfrm>
          <a:prstGeom prst="rect">
            <a:avLst/>
          </a:prstGeom>
        </p:spPr>
      </p:pic>
      <p:sp>
        <p:nvSpPr>
          <p:cNvPr id="4" name="TextBox 3"/>
          <p:cNvSpPr txBox="1"/>
          <p:nvPr/>
        </p:nvSpPr>
        <p:spPr>
          <a:xfrm>
            <a:off x="1981200" y="1295400"/>
            <a:ext cx="7162800" cy="954107"/>
          </a:xfrm>
          <a:prstGeom prst="rect">
            <a:avLst/>
          </a:prstGeom>
          <a:noFill/>
        </p:spPr>
        <p:txBody>
          <a:bodyPr wrap="square" rtlCol="0">
            <a:spAutoFit/>
          </a:bodyPr>
          <a:lstStyle/>
          <a:p>
            <a:pPr algn="ctr"/>
            <a:r>
              <a:rPr lang="en-US" sz="2800" dirty="0" smtClean="0">
                <a:solidFill>
                  <a:schemeClr val="accent5">
                    <a:lumMod val="40000"/>
                    <a:lumOff val="60000"/>
                  </a:schemeClr>
                </a:solidFill>
                <a:latin typeface="AvenirNext LT Pro UltLightCn" pitchFamily="34" charset="0"/>
              </a:rPr>
              <a:t>-- using the calculation of these young astronomers sighted the troublemaker in 1846.</a:t>
            </a:r>
            <a:r>
              <a:rPr lang="en-US" dirty="0" smtClean="0"/>
              <a:t>  </a:t>
            </a:r>
            <a:endParaRPr lang="en-US" dirty="0"/>
          </a:p>
        </p:txBody>
      </p:sp>
      <p:sp>
        <p:nvSpPr>
          <p:cNvPr id="6" name="TextBox 5"/>
          <p:cNvSpPr txBox="1"/>
          <p:nvPr/>
        </p:nvSpPr>
        <p:spPr>
          <a:xfrm>
            <a:off x="5029200" y="5673804"/>
            <a:ext cx="4191000" cy="1107996"/>
          </a:xfrm>
          <a:prstGeom prst="rect">
            <a:avLst/>
          </a:prstGeom>
          <a:noFill/>
        </p:spPr>
        <p:txBody>
          <a:bodyPr wrap="square" rtlCol="0">
            <a:spAutoFit/>
          </a:bodyPr>
          <a:lstStyle/>
          <a:p>
            <a:r>
              <a:rPr lang="en-US" sz="6600" dirty="0" smtClean="0">
                <a:solidFill>
                  <a:srgbClr val="CCFF66"/>
                </a:solidFill>
                <a:latin typeface="Architext" pitchFamily="2" charset="0"/>
              </a:rPr>
              <a:t>John Herschel</a:t>
            </a:r>
            <a:endParaRPr lang="en-US" sz="6600" dirty="0">
              <a:solidFill>
                <a:srgbClr val="CCFF66"/>
              </a:solidFill>
              <a:latin typeface="Architext" pitchFamily="2" charset="0"/>
            </a:endParaRPr>
          </a:p>
        </p:txBody>
      </p:sp>
      <p:sp>
        <p:nvSpPr>
          <p:cNvPr id="7" name="TextBox 6"/>
          <p:cNvSpPr txBox="1"/>
          <p:nvPr/>
        </p:nvSpPr>
        <p:spPr>
          <a:xfrm>
            <a:off x="2133600" y="2057400"/>
            <a:ext cx="7010400" cy="523220"/>
          </a:xfrm>
          <a:prstGeom prst="rect">
            <a:avLst/>
          </a:prstGeom>
          <a:noFill/>
        </p:spPr>
        <p:txBody>
          <a:bodyPr wrap="square" rtlCol="0">
            <a:spAutoFit/>
          </a:bodyPr>
          <a:lstStyle/>
          <a:p>
            <a:pPr algn="ctr"/>
            <a:r>
              <a:rPr lang="en-US" sz="2800" dirty="0" smtClean="0">
                <a:solidFill>
                  <a:schemeClr val="accent1"/>
                </a:solidFill>
                <a:latin typeface="AvenirNext LT Pro UltLightCn" pitchFamily="34" charset="0"/>
              </a:rPr>
              <a:t>-- the newly discovered planet was called NEPTUNE</a:t>
            </a:r>
            <a:endParaRPr lang="en-US" sz="2800" dirty="0">
              <a:solidFill>
                <a:schemeClr val="accent1"/>
              </a:solidFill>
              <a:latin typeface="AvenirNext LT Pro UltLightCn" pitchFamily="34" charset="0"/>
            </a:endParaRPr>
          </a:p>
        </p:txBody>
      </p:sp>
      <p:sp>
        <p:nvSpPr>
          <p:cNvPr id="8" name="TextBox 7"/>
          <p:cNvSpPr txBox="1"/>
          <p:nvPr/>
        </p:nvSpPr>
        <p:spPr>
          <a:xfrm>
            <a:off x="2362200" y="2524780"/>
            <a:ext cx="6781800" cy="523220"/>
          </a:xfrm>
          <a:prstGeom prst="rect">
            <a:avLst/>
          </a:prstGeom>
          <a:noFill/>
        </p:spPr>
        <p:txBody>
          <a:bodyPr wrap="square" rtlCol="0">
            <a:spAutoFit/>
          </a:bodyPr>
          <a:lstStyle/>
          <a:p>
            <a:pPr algn="ctr"/>
            <a:r>
              <a:rPr lang="en-US" sz="2800" dirty="0" smtClean="0">
                <a:solidFill>
                  <a:srgbClr val="FFFF00"/>
                </a:solidFill>
                <a:latin typeface="AvenirNext LT Pro UltLightCn" pitchFamily="34" charset="0"/>
              </a:rPr>
              <a:t>-- Neptune and Uranus are like twins</a:t>
            </a:r>
            <a:endParaRPr lang="en-US" sz="2800" dirty="0">
              <a:solidFill>
                <a:srgbClr val="FFFF00"/>
              </a:solidFill>
              <a:latin typeface="AvenirNext LT Pro UltLightCn" pitchFamily="34" charset="0"/>
            </a:endParaRPr>
          </a:p>
        </p:txBody>
      </p:sp>
      <p:sp>
        <p:nvSpPr>
          <p:cNvPr id="9" name="TextBox 8"/>
          <p:cNvSpPr txBox="1"/>
          <p:nvPr/>
        </p:nvSpPr>
        <p:spPr>
          <a:xfrm>
            <a:off x="2362200" y="2971800"/>
            <a:ext cx="6781800" cy="954107"/>
          </a:xfrm>
          <a:prstGeom prst="rect">
            <a:avLst/>
          </a:prstGeom>
          <a:noFill/>
        </p:spPr>
        <p:txBody>
          <a:bodyPr wrap="square" rtlCol="0">
            <a:spAutoFit/>
          </a:bodyPr>
          <a:lstStyle/>
          <a:p>
            <a:pPr algn="ctr"/>
            <a:r>
              <a:rPr lang="en-US" sz="2800" dirty="0" smtClean="0">
                <a:solidFill>
                  <a:srgbClr val="00B050"/>
                </a:solidFill>
                <a:latin typeface="AvenirNext LT Pro UltLightCn" pitchFamily="34" charset="0"/>
              </a:rPr>
              <a:t>-- besides being similar in size, they both appear as pale green due to methane in their atmospheres.</a:t>
            </a:r>
            <a:endParaRPr lang="en-US" sz="2800" dirty="0">
              <a:solidFill>
                <a:srgbClr val="00B050"/>
              </a:solidFill>
              <a:latin typeface="AvenirNext LT Pro UltLightCn" pitchFamily="34" charset="0"/>
            </a:endParaRPr>
          </a:p>
        </p:txBody>
      </p:sp>
      <p:sp>
        <p:nvSpPr>
          <p:cNvPr id="10" name="TextBox 9"/>
          <p:cNvSpPr txBox="1"/>
          <p:nvPr/>
        </p:nvSpPr>
        <p:spPr>
          <a:xfrm>
            <a:off x="2819400" y="3846493"/>
            <a:ext cx="5943600" cy="954107"/>
          </a:xfrm>
          <a:prstGeom prst="rect">
            <a:avLst/>
          </a:prstGeom>
          <a:noFill/>
        </p:spPr>
        <p:txBody>
          <a:bodyPr wrap="square" rtlCol="0">
            <a:spAutoFit/>
          </a:bodyPr>
          <a:lstStyle/>
          <a:p>
            <a:pPr algn="ctr"/>
            <a:r>
              <a:rPr lang="en-US" sz="2800" dirty="0" smtClean="0">
                <a:solidFill>
                  <a:srgbClr val="FF0066"/>
                </a:solidFill>
                <a:latin typeface="AvenirNext LT Pro UltLightCn" pitchFamily="34" charset="0"/>
              </a:rPr>
              <a:t>-- Neptune is farther away, it is believed to be older than Uranus.</a:t>
            </a:r>
            <a:endParaRPr lang="en-US" sz="2800" dirty="0">
              <a:solidFill>
                <a:srgbClr val="FF0066"/>
              </a:solidFill>
              <a:latin typeface="AvenirNext LT Pro UltLightC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to="" calcmode="lin" valueType="num">
                                      <p:cBhvr>
                                        <p:cTn id="18" dur="1" fill="hold"/>
                                        <p:tgtEl>
                                          <p:spTgt spid="3"/>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to="" calcmode="lin" valueType="num">
                                      <p:cBhvr>
                                        <p:cTn id="26" dur="1" fill="hold"/>
                                        <p:tgtEl>
                                          <p:spTgt spid="9"/>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to="" calcmode="lin" valueType="num">
                                      <p:cBhvr>
                                        <p:cTn id="34" dur="1" fill="hold"/>
                                        <p:tgtEl>
                                          <p:spTgt spid="5"/>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to="" calcmode="lin" valueType="num">
                                      <p:cBhvr>
                                        <p:cTn id="3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iton.jpg"/>
          <p:cNvPicPr>
            <a:picLocks noChangeAspect="1"/>
          </p:cNvPicPr>
          <p:nvPr/>
        </p:nvPicPr>
        <p:blipFill>
          <a:blip r:embed="rId2" cstate="print">
            <a:clrChange>
              <a:clrFrom>
                <a:srgbClr val="000000"/>
              </a:clrFrom>
              <a:clrTo>
                <a:srgbClr val="000000">
                  <a:alpha val="0"/>
                </a:srgbClr>
              </a:clrTo>
            </a:clrChange>
          </a:blip>
          <a:stretch>
            <a:fillRect/>
          </a:stretch>
        </p:blipFill>
        <p:spPr>
          <a:xfrm>
            <a:off x="0" y="4343400"/>
            <a:ext cx="2514600" cy="2514600"/>
          </a:xfrm>
          <a:prstGeom prst="rect">
            <a:avLst/>
          </a:prstGeom>
        </p:spPr>
      </p:pic>
      <p:sp>
        <p:nvSpPr>
          <p:cNvPr id="2" name="TextBox 1"/>
          <p:cNvSpPr txBox="1"/>
          <p:nvPr/>
        </p:nvSpPr>
        <p:spPr>
          <a:xfrm>
            <a:off x="0" y="-261848"/>
            <a:ext cx="7315200" cy="1862048"/>
          </a:xfrm>
          <a:prstGeom prst="rect">
            <a:avLst/>
          </a:prstGeom>
          <a:noFill/>
        </p:spPr>
        <p:txBody>
          <a:bodyPr wrap="square" rtlCol="0">
            <a:spAutoFit/>
          </a:bodyPr>
          <a:lstStyle/>
          <a:p>
            <a:r>
              <a:rPr lang="en-US" sz="11500" dirty="0" smtClean="0">
                <a:solidFill>
                  <a:srgbClr val="FFFF00"/>
                </a:solidFill>
                <a:latin typeface="Protection" pitchFamily="2" charset="0"/>
              </a:rPr>
              <a:t>NEPTUNE</a:t>
            </a:r>
            <a:endParaRPr lang="en-US" sz="11500" dirty="0">
              <a:solidFill>
                <a:srgbClr val="FFFF00"/>
              </a:solidFill>
              <a:latin typeface="Protection" pitchFamily="2" charset="0"/>
            </a:endParaRPr>
          </a:p>
        </p:txBody>
      </p:sp>
      <p:sp>
        <p:nvSpPr>
          <p:cNvPr id="3" name="TextBox 2"/>
          <p:cNvSpPr txBox="1"/>
          <p:nvPr/>
        </p:nvSpPr>
        <p:spPr>
          <a:xfrm>
            <a:off x="0" y="1455003"/>
            <a:ext cx="9144000" cy="830997"/>
          </a:xfrm>
          <a:prstGeom prst="rect">
            <a:avLst/>
          </a:prstGeom>
          <a:noFill/>
        </p:spPr>
        <p:txBody>
          <a:bodyPr wrap="square" rtlCol="0">
            <a:spAutoFit/>
          </a:bodyPr>
          <a:lstStyle/>
          <a:p>
            <a:pPr algn="ctr"/>
            <a:r>
              <a:rPr lang="en-US" sz="2400" dirty="0" smtClean="0">
                <a:solidFill>
                  <a:srgbClr val="CCFF66"/>
                </a:solidFill>
                <a:latin typeface="Calisto MT" pitchFamily="18" charset="0"/>
              </a:rPr>
              <a:t>-- 1984 observation indicated an object 10 to 20 km wide but at least 90 km long</a:t>
            </a:r>
            <a:endParaRPr lang="en-US" sz="2400" dirty="0">
              <a:solidFill>
                <a:srgbClr val="CCFF66"/>
              </a:solidFill>
              <a:latin typeface="Calisto MT" pitchFamily="18" charset="0"/>
            </a:endParaRPr>
          </a:p>
        </p:txBody>
      </p:sp>
      <p:sp>
        <p:nvSpPr>
          <p:cNvPr id="4" name="TextBox 3"/>
          <p:cNvSpPr txBox="1"/>
          <p:nvPr/>
        </p:nvSpPr>
        <p:spPr>
          <a:xfrm>
            <a:off x="-152400" y="2217003"/>
            <a:ext cx="9144000" cy="830997"/>
          </a:xfrm>
          <a:prstGeom prst="rect">
            <a:avLst/>
          </a:prstGeom>
          <a:noFill/>
        </p:spPr>
        <p:txBody>
          <a:bodyPr wrap="square" rtlCol="0">
            <a:spAutoFit/>
          </a:bodyPr>
          <a:lstStyle/>
          <a:p>
            <a:pPr algn="ctr"/>
            <a:r>
              <a:rPr lang="en-US" sz="2400" dirty="0" smtClean="0">
                <a:solidFill>
                  <a:schemeClr val="accent5">
                    <a:lumMod val="60000"/>
                    <a:lumOff val="40000"/>
                  </a:schemeClr>
                </a:solidFill>
                <a:latin typeface="Calisto MT" pitchFamily="18" charset="0"/>
              </a:rPr>
              <a:t>-- according to US spacecraft Voyager 2, has set a broad sheet rings which extends inward from a distance of 59,000 km.</a:t>
            </a:r>
            <a:endParaRPr lang="en-US" sz="2400" dirty="0">
              <a:solidFill>
                <a:schemeClr val="accent5">
                  <a:lumMod val="60000"/>
                  <a:lumOff val="40000"/>
                </a:schemeClr>
              </a:solidFill>
              <a:latin typeface="Calisto MT" pitchFamily="18" charset="0"/>
            </a:endParaRPr>
          </a:p>
        </p:txBody>
      </p:sp>
      <p:sp>
        <p:nvSpPr>
          <p:cNvPr id="5" name="TextBox 4"/>
          <p:cNvSpPr txBox="1"/>
          <p:nvPr/>
        </p:nvSpPr>
        <p:spPr>
          <a:xfrm>
            <a:off x="0" y="3200400"/>
            <a:ext cx="9144000" cy="830997"/>
          </a:xfrm>
          <a:prstGeom prst="rect">
            <a:avLst/>
          </a:prstGeom>
          <a:noFill/>
        </p:spPr>
        <p:txBody>
          <a:bodyPr wrap="square" rtlCol="0">
            <a:spAutoFit/>
          </a:bodyPr>
          <a:lstStyle/>
          <a:p>
            <a:pPr algn="ctr"/>
            <a:r>
              <a:rPr lang="en-US" sz="2400" dirty="0" smtClean="0">
                <a:solidFill>
                  <a:schemeClr val="accent2">
                    <a:lumMod val="60000"/>
                    <a:lumOff val="40000"/>
                  </a:schemeClr>
                </a:solidFill>
                <a:latin typeface="Calisto MT" pitchFamily="18" charset="0"/>
              </a:rPr>
              <a:t>-- Atmosphere present in Neptune are hydrogen, methane and ethane.</a:t>
            </a:r>
            <a:endParaRPr lang="en-US" sz="2400" dirty="0">
              <a:solidFill>
                <a:schemeClr val="accent2">
                  <a:lumMod val="60000"/>
                  <a:lumOff val="40000"/>
                </a:schemeClr>
              </a:solidFill>
              <a:latin typeface="Calisto MT" pitchFamily="18" charset="0"/>
            </a:endParaRPr>
          </a:p>
        </p:txBody>
      </p:sp>
      <p:sp>
        <p:nvSpPr>
          <p:cNvPr id="6" name="TextBox 5"/>
          <p:cNvSpPr txBox="1"/>
          <p:nvPr/>
        </p:nvSpPr>
        <p:spPr>
          <a:xfrm>
            <a:off x="2133600" y="5288340"/>
            <a:ext cx="3352800" cy="1569660"/>
          </a:xfrm>
          <a:prstGeom prst="rect">
            <a:avLst/>
          </a:prstGeom>
          <a:noFill/>
        </p:spPr>
        <p:txBody>
          <a:bodyPr wrap="square" rtlCol="0">
            <a:spAutoFit/>
          </a:bodyPr>
          <a:lstStyle/>
          <a:p>
            <a:r>
              <a:rPr lang="en-US" sz="9600" dirty="0" smtClean="0">
                <a:solidFill>
                  <a:srgbClr val="FF66CC"/>
                </a:solidFill>
                <a:latin typeface="AR DARLING" pitchFamily="2" charset="0"/>
              </a:rPr>
              <a:t>triton</a:t>
            </a:r>
            <a:endParaRPr lang="en-US" sz="6600" dirty="0">
              <a:solidFill>
                <a:srgbClr val="FF66CC"/>
              </a:solidFill>
              <a:latin typeface="AR DARLING" pitchFamily="2" charset="0"/>
            </a:endParaRPr>
          </a:p>
        </p:txBody>
      </p:sp>
      <p:sp>
        <p:nvSpPr>
          <p:cNvPr id="7" name="TextBox 6"/>
          <p:cNvSpPr txBox="1"/>
          <p:nvPr/>
        </p:nvSpPr>
        <p:spPr>
          <a:xfrm>
            <a:off x="3733800" y="4038600"/>
            <a:ext cx="4191000" cy="1600438"/>
          </a:xfrm>
          <a:prstGeom prst="rect">
            <a:avLst/>
          </a:prstGeom>
          <a:noFill/>
        </p:spPr>
        <p:txBody>
          <a:bodyPr wrap="square" rtlCol="0">
            <a:spAutoFit/>
          </a:bodyPr>
          <a:lstStyle/>
          <a:p>
            <a:r>
              <a:rPr lang="en-US" sz="8000" dirty="0" smtClean="0">
                <a:solidFill>
                  <a:srgbClr val="92D050"/>
                </a:solidFill>
                <a:latin typeface="AR DARLING" pitchFamily="2" charset="0"/>
              </a:rPr>
              <a:t>Nereid</a:t>
            </a:r>
          </a:p>
          <a:p>
            <a:endParaRPr lang="en-US" dirty="0"/>
          </a:p>
        </p:txBody>
      </p:sp>
      <p:pic>
        <p:nvPicPr>
          <p:cNvPr id="9" name="Picture 8" descr="Screen_shot_2011-03-22_at_8.53.57_PM.png"/>
          <p:cNvPicPr>
            <a:picLocks noChangeAspect="1"/>
          </p:cNvPicPr>
          <p:nvPr/>
        </p:nvPicPr>
        <p:blipFill>
          <a:blip r:embed="rId3">
            <a:clrChange>
              <a:clrFrom>
                <a:srgbClr val="000000"/>
              </a:clrFrom>
              <a:clrTo>
                <a:srgbClr val="000000">
                  <a:alpha val="0"/>
                </a:srgbClr>
              </a:clrTo>
            </a:clrChange>
          </a:blip>
          <a:srcRect l="31666" t="32000" r="34167" b="24000"/>
          <a:stretch>
            <a:fillRect/>
          </a:stretch>
        </p:blipFill>
        <p:spPr>
          <a:xfrm>
            <a:off x="6477000" y="3657600"/>
            <a:ext cx="31242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to="" calcmode="lin" valueType="num">
                                      <p:cBhvr>
                                        <p:cTn id="34"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462"/>
          </a:xfrm>
        </p:spPr>
        <p:txBody>
          <a:bodyPr>
            <a:normAutofit/>
          </a:bodyPr>
          <a:lstStyle/>
          <a:p>
            <a:pPr algn="ctr"/>
            <a:r>
              <a:rPr lang="en-US" sz="7200" dirty="0" smtClean="0">
                <a:latin typeface="Hulkbusters 3D" pitchFamily="2" charset="0"/>
              </a:rPr>
              <a:t>The Nine Planets</a:t>
            </a:r>
            <a:endParaRPr lang="en-US" sz="7200" dirty="0">
              <a:latin typeface="Hulkbusters 3D" pitchFamily="2" charset="0"/>
            </a:endParaRPr>
          </a:p>
        </p:txBody>
      </p:sp>
      <p:pic>
        <p:nvPicPr>
          <p:cNvPr id="3" name="Picture 2" descr="07alm_solarsystemLARGE.jpg"/>
          <p:cNvPicPr>
            <a:picLocks noChangeAspect="1"/>
          </p:cNvPicPr>
          <p:nvPr/>
        </p:nvPicPr>
        <p:blipFill>
          <a:blip r:embed="rId2"/>
          <a:stretch>
            <a:fillRect/>
          </a:stretch>
        </p:blipFill>
        <p:spPr>
          <a:xfrm>
            <a:off x="0" y="1219200"/>
            <a:ext cx="91440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utanb.gif"/>
          <p:cNvPicPr>
            <a:picLocks noChangeAspect="1"/>
          </p:cNvPicPr>
          <p:nvPr/>
        </p:nvPicPr>
        <p:blipFill>
          <a:blip r:embed="rId3">
            <a:clrChange>
              <a:clrFrom>
                <a:srgbClr val="010001"/>
              </a:clrFrom>
              <a:clrTo>
                <a:srgbClr val="010001">
                  <a:alpha val="0"/>
                </a:srgbClr>
              </a:clrTo>
            </a:clrChange>
          </a:blip>
          <a:stretch>
            <a:fillRect/>
          </a:stretch>
        </p:blipFill>
        <p:spPr>
          <a:xfrm>
            <a:off x="4572000" y="3048000"/>
            <a:ext cx="3962400" cy="3962400"/>
          </a:xfrm>
          <a:prstGeom prst="rect">
            <a:avLst/>
          </a:prstGeom>
        </p:spPr>
      </p:pic>
      <p:sp>
        <p:nvSpPr>
          <p:cNvPr id="2" name="TextBox 1"/>
          <p:cNvSpPr txBox="1"/>
          <p:nvPr/>
        </p:nvSpPr>
        <p:spPr>
          <a:xfrm>
            <a:off x="-838200" y="5099209"/>
            <a:ext cx="6324600" cy="2215991"/>
          </a:xfrm>
          <a:prstGeom prst="rect">
            <a:avLst/>
          </a:prstGeom>
          <a:noFill/>
        </p:spPr>
        <p:txBody>
          <a:bodyPr wrap="square" rtlCol="0">
            <a:spAutoFit/>
          </a:bodyPr>
          <a:lstStyle/>
          <a:p>
            <a:pPr algn="ctr"/>
            <a:r>
              <a:rPr lang="en-US" sz="13800" dirty="0" smtClean="0">
                <a:solidFill>
                  <a:srgbClr val="6699FF"/>
                </a:solidFill>
                <a:latin typeface="Mael" pitchFamily="2" charset="0"/>
                <a:cs typeface="Lucida Sans Unicode" pitchFamily="34" charset="0"/>
              </a:rPr>
              <a:t>Pluto</a:t>
            </a:r>
            <a:endParaRPr lang="en-US" sz="13800" dirty="0">
              <a:solidFill>
                <a:srgbClr val="6699FF"/>
              </a:solidFill>
              <a:latin typeface="Mael" pitchFamily="2" charset="0"/>
              <a:cs typeface="Lucida Sans Unicode" pitchFamily="34" charset="0"/>
            </a:endParaRPr>
          </a:p>
        </p:txBody>
      </p:sp>
      <p:sp>
        <p:nvSpPr>
          <p:cNvPr id="3" name="TextBox 2"/>
          <p:cNvSpPr txBox="1"/>
          <p:nvPr/>
        </p:nvSpPr>
        <p:spPr>
          <a:xfrm>
            <a:off x="2438400" y="0"/>
            <a:ext cx="6934200" cy="830997"/>
          </a:xfrm>
          <a:prstGeom prst="rect">
            <a:avLst/>
          </a:prstGeom>
          <a:noFill/>
        </p:spPr>
        <p:txBody>
          <a:bodyPr wrap="square" rtlCol="0">
            <a:spAutoFit/>
          </a:bodyPr>
          <a:lstStyle/>
          <a:p>
            <a:r>
              <a:rPr lang="en-US" sz="2400" dirty="0" smtClean="0">
                <a:solidFill>
                  <a:srgbClr val="FFFF00"/>
                </a:solidFill>
                <a:latin typeface="Candara" pitchFamily="34" charset="0"/>
              </a:rPr>
              <a:t>-- The location of this planet was calculated by Percival Lowell of the United States.</a:t>
            </a:r>
            <a:endParaRPr lang="en-US" sz="2400" dirty="0">
              <a:solidFill>
                <a:srgbClr val="FFFF00"/>
              </a:solidFill>
              <a:latin typeface="Candara" pitchFamily="34" charset="0"/>
            </a:endParaRPr>
          </a:p>
        </p:txBody>
      </p:sp>
      <p:pic>
        <p:nvPicPr>
          <p:cNvPr id="5" name="Picture 4" descr="lowell.jpg"/>
          <p:cNvPicPr>
            <a:picLocks noChangeAspect="1"/>
          </p:cNvPicPr>
          <p:nvPr/>
        </p:nvPicPr>
        <p:blipFill>
          <a:blip r:embed="rId4"/>
          <a:stretch>
            <a:fillRect/>
          </a:stretch>
        </p:blipFill>
        <p:spPr>
          <a:xfrm>
            <a:off x="0" y="0"/>
            <a:ext cx="2362200" cy="2362200"/>
          </a:xfrm>
          <a:prstGeom prst="rect">
            <a:avLst/>
          </a:prstGeom>
        </p:spPr>
      </p:pic>
      <p:sp>
        <p:nvSpPr>
          <p:cNvPr id="6" name="TextBox 5"/>
          <p:cNvSpPr txBox="1"/>
          <p:nvPr/>
        </p:nvSpPr>
        <p:spPr>
          <a:xfrm>
            <a:off x="0" y="2362200"/>
            <a:ext cx="3886200" cy="707886"/>
          </a:xfrm>
          <a:prstGeom prst="rect">
            <a:avLst/>
          </a:prstGeom>
          <a:noFill/>
        </p:spPr>
        <p:txBody>
          <a:bodyPr wrap="square" rtlCol="0">
            <a:spAutoFit/>
          </a:bodyPr>
          <a:lstStyle/>
          <a:p>
            <a:r>
              <a:rPr lang="en-US" sz="4000" dirty="0" smtClean="0">
                <a:solidFill>
                  <a:schemeClr val="accent6">
                    <a:lumMod val="60000"/>
                    <a:lumOff val="40000"/>
                  </a:schemeClr>
                </a:solidFill>
                <a:latin typeface="AvenirNext LT Pro UltLightCn" pitchFamily="34" charset="0"/>
              </a:rPr>
              <a:t>Percival Lowell</a:t>
            </a:r>
            <a:endParaRPr lang="en-US" sz="4000" dirty="0">
              <a:solidFill>
                <a:schemeClr val="accent6">
                  <a:lumMod val="60000"/>
                  <a:lumOff val="40000"/>
                </a:schemeClr>
              </a:solidFill>
              <a:latin typeface="AvenirNext LT Pro UltLightCn" pitchFamily="34" charset="0"/>
            </a:endParaRPr>
          </a:p>
        </p:txBody>
      </p:sp>
      <p:sp>
        <p:nvSpPr>
          <p:cNvPr id="7" name="TextBox 6"/>
          <p:cNvSpPr txBox="1"/>
          <p:nvPr/>
        </p:nvSpPr>
        <p:spPr>
          <a:xfrm>
            <a:off x="2438400" y="914400"/>
            <a:ext cx="6477000" cy="523220"/>
          </a:xfrm>
          <a:prstGeom prst="rect">
            <a:avLst/>
          </a:prstGeom>
          <a:noFill/>
        </p:spPr>
        <p:txBody>
          <a:bodyPr wrap="square" rtlCol="0">
            <a:spAutoFit/>
          </a:bodyPr>
          <a:lstStyle/>
          <a:p>
            <a:r>
              <a:rPr lang="en-US" sz="2800" dirty="0" smtClean="0">
                <a:solidFill>
                  <a:schemeClr val="accent6">
                    <a:lumMod val="40000"/>
                    <a:lumOff val="60000"/>
                  </a:schemeClr>
                </a:solidFill>
                <a:latin typeface="AvenirNext LT Pro UltLightCn" pitchFamily="34" charset="0"/>
              </a:rPr>
              <a:t>-- Lowell died without even seeing the new planet.</a:t>
            </a:r>
            <a:endParaRPr lang="en-US" sz="2800" dirty="0">
              <a:solidFill>
                <a:schemeClr val="accent6">
                  <a:lumMod val="40000"/>
                  <a:lumOff val="60000"/>
                </a:schemeClr>
              </a:solidFill>
              <a:latin typeface="AvenirNext LT Pro UltLightCn" pitchFamily="34" charset="0"/>
            </a:endParaRPr>
          </a:p>
        </p:txBody>
      </p:sp>
      <p:sp>
        <p:nvSpPr>
          <p:cNvPr id="8" name="TextBox 7"/>
          <p:cNvSpPr txBox="1"/>
          <p:nvPr/>
        </p:nvSpPr>
        <p:spPr>
          <a:xfrm>
            <a:off x="2590800" y="1371600"/>
            <a:ext cx="6096000" cy="830997"/>
          </a:xfrm>
          <a:prstGeom prst="rect">
            <a:avLst/>
          </a:prstGeom>
          <a:noFill/>
        </p:spPr>
        <p:txBody>
          <a:bodyPr wrap="square" rtlCol="0">
            <a:spAutoFit/>
          </a:bodyPr>
          <a:lstStyle/>
          <a:p>
            <a:r>
              <a:rPr lang="en-US" sz="2400" dirty="0" smtClean="0">
                <a:solidFill>
                  <a:srgbClr val="FFFF00"/>
                </a:solidFill>
                <a:latin typeface="Candara" pitchFamily="34" charset="0"/>
              </a:rPr>
              <a:t>-- It was discovered in 1930, 14 years after his death, by Clyde W. Tombaugh.</a:t>
            </a:r>
            <a:endParaRPr lang="en-US" sz="2400" dirty="0">
              <a:solidFill>
                <a:srgbClr val="FFFF00"/>
              </a:solidFill>
              <a:latin typeface="Candara" pitchFamily="34" charset="0"/>
            </a:endParaRPr>
          </a:p>
        </p:txBody>
      </p:sp>
      <p:pic>
        <p:nvPicPr>
          <p:cNvPr id="9" name="Picture 8" descr="clyde.jpg"/>
          <p:cNvPicPr>
            <a:picLocks noChangeAspect="1"/>
          </p:cNvPicPr>
          <p:nvPr/>
        </p:nvPicPr>
        <p:blipFill>
          <a:blip r:embed="rId5">
            <a:clrChange>
              <a:clrFrom>
                <a:srgbClr val="131313"/>
              </a:clrFrom>
              <a:clrTo>
                <a:srgbClr val="131313">
                  <a:alpha val="0"/>
                </a:srgbClr>
              </a:clrTo>
            </a:clrChange>
          </a:blip>
          <a:stretch>
            <a:fillRect/>
          </a:stretch>
        </p:blipFill>
        <p:spPr>
          <a:xfrm>
            <a:off x="2743200" y="2209800"/>
            <a:ext cx="1714500" cy="2453194"/>
          </a:xfrm>
          <a:prstGeom prst="rect">
            <a:avLst/>
          </a:prstGeom>
        </p:spPr>
      </p:pic>
      <p:sp>
        <p:nvSpPr>
          <p:cNvPr id="10" name="TextBox 9"/>
          <p:cNvSpPr txBox="1"/>
          <p:nvPr/>
        </p:nvSpPr>
        <p:spPr>
          <a:xfrm>
            <a:off x="4572000" y="2743200"/>
            <a:ext cx="3810000" cy="646331"/>
          </a:xfrm>
          <a:prstGeom prst="rect">
            <a:avLst/>
          </a:prstGeom>
          <a:noFill/>
        </p:spPr>
        <p:txBody>
          <a:bodyPr wrap="square" rtlCol="0">
            <a:spAutoFit/>
          </a:bodyPr>
          <a:lstStyle/>
          <a:p>
            <a:r>
              <a:rPr lang="en-US" sz="3600" dirty="0" smtClean="0">
                <a:solidFill>
                  <a:schemeClr val="accent5">
                    <a:lumMod val="40000"/>
                    <a:lumOff val="60000"/>
                  </a:schemeClr>
                </a:solidFill>
                <a:latin typeface="AvenirNext LT Pro UltLightCn" pitchFamily="34" charset="0"/>
              </a:rPr>
              <a:t>Clyde W. Tombaugh</a:t>
            </a:r>
            <a:endParaRPr lang="en-US" sz="3600" dirty="0">
              <a:solidFill>
                <a:schemeClr val="accent5">
                  <a:lumMod val="40000"/>
                  <a:lumOff val="60000"/>
                </a:schemeClr>
              </a:solidFill>
              <a:latin typeface="AvenirNext LT Pro UltLightC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to="" calcmode="lin" valueType="num">
                                      <p:cBhvr>
                                        <p:cTn id="21" dur="1" fill="hold"/>
                                        <p:tgtEl>
                                          <p:spTgt spid="3"/>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to="" calcmode="lin" valueType="num">
                                      <p:cBhvr>
                                        <p:cTn id="3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ames.jpg"/>
          <p:cNvPicPr>
            <a:picLocks noChangeAspect="1"/>
          </p:cNvPicPr>
          <p:nvPr/>
        </p:nvPicPr>
        <p:blipFill>
          <a:blip r:embed="rId2"/>
          <a:stretch>
            <a:fillRect/>
          </a:stretch>
        </p:blipFill>
        <p:spPr>
          <a:xfrm>
            <a:off x="5257800" y="0"/>
            <a:ext cx="3886200" cy="1676400"/>
          </a:xfrm>
          <a:prstGeom prst="rect">
            <a:avLst/>
          </a:prstGeom>
        </p:spPr>
      </p:pic>
      <p:sp>
        <p:nvSpPr>
          <p:cNvPr id="2" name="TextBox 1"/>
          <p:cNvSpPr txBox="1"/>
          <p:nvPr/>
        </p:nvSpPr>
        <p:spPr>
          <a:xfrm>
            <a:off x="0" y="0"/>
            <a:ext cx="5334000" cy="1569660"/>
          </a:xfrm>
          <a:prstGeom prst="rect">
            <a:avLst/>
          </a:prstGeom>
          <a:noFill/>
        </p:spPr>
        <p:txBody>
          <a:bodyPr wrap="square" rtlCol="0">
            <a:spAutoFit/>
          </a:bodyPr>
          <a:lstStyle/>
          <a:p>
            <a:r>
              <a:rPr lang="en-US" sz="3200" dirty="0" smtClean="0">
                <a:solidFill>
                  <a:srgbClr val="FFFF00"/>
                </a:solidFill>
                <a:latin typeface="Candara" pitchFamily="34" charset="0"/>
              </a:rPr>
              <a:t>--June 1978, an American astronomer, James W. Christy  discovered Pluto has a moon.</a:t>
            </a:r>
            <a:endParaRPr lang="en-US" sz="3200" dirty="0">
              <a:solidFill>
                <a:srgbClr val="FFFF00"/>
              </a:solidFill>
              <a:latin typeface="Candara" pitchFamily="34" charset="0"/>
            </a:endParaRPr>
          </a:p>
        </p:txBody>
      </p:sp>
      <p:pic>
        <p:nvPicPr>
          <p:cNvPr id="3" name="Picture 2" descr="charon.jpg"/>
          <p:cNvPicPr>
            <a:picLocks noChangeAspect="1"/>
          </p:cNvPicPr>
          <p:nvPr/>
        </p:nvPicPr>
        <p:blipFill>
          <a:blip r:embed="rId3">
            <a:clrChange>
              <a:clrFrom>
                <a:srgbClr val="000000"/>
              </a:clrFrom>
              <a:clrTo>
                <a:srgbClr val="000000">
                  <a:alpha val="0"/>
                </a:srgbClr>
              </a:clrTo>
            </a:clrChange>
          </a:blip>
          <a:stretch>
            <a:fillRect/>
          </a:stretch>
        </p:blipFill>
        <p:spPr>
          <a:xfrm>
            <a:off x="-457200" y="990600"/>
            <a:ext cx="3810000" cy="3810000"/>
          </a:xfrm>
          <a:prstGeom prst="rect">
            <a:avLst/>
          </a:prstGeom>
        </p:spPr>
      </p:pic>
      <p:sp>
        <p:nvSpPr>
          <p:cNvPr id="4" name="TextBox 3"/>
          <p:cNvSpPr txBox="1"/>
          <p:nvPr/>
        </p:nvSpPr>
        <p:spPr>
          <a:xfrm>
            <a:off x="0" y="3962400"/>
            <a:ext cx="2209800" cy="923330"/>
          </a:xfrm>
          <a:prstGeom prst="rect">
            <a:avLst/>
          </a:prstGeom>
          <a:noFill/>
        </p:spPr>
        <p:txBody>
          <a:bodyPr wrap="square" rtlCol="0">
            <a:spAutoFit/>
          </a:bodyPr>
          <a:lstStyle/>
          <a:p>
            <a:r>
              <a:rPr lang="en-US" sz="5400" dirty="0" smtClean="0">
                <a:latin typeface="AR CHRISTY" pitchFamily="2" charset="0"/>
              </a:rPr>
              <a:t>Charon</a:t>
            </a:r>
            <a:endParaRPr lang="en-US" sz="5400" dirty="0">
              <a:latin typeface="AR CHRISTY" pitchFamily="2" charset="0"/>
            </a:endParaRPr>
          </a:p>
        </p:txBody>
      </p:sp>
      <p:sp>
        <p:nvSpPr>
          <p:cNvPr id="5" name="TextBox 4"/>
          <p:cNvSpPr txBox="1"/>
          <p:nvPr/>
        </p:nvSpPr>
        <p:spPr>
          <a:xfrm>
            <a:off x="2895600" y="1501676"/>
            <a:ext cx="6172200" cy="2308324"/>
          </a:xfrm>
          <a:prstGeom prst="rect">
            <a:avLst/>
          </a:prstGeom>
          <a:noFill/>
        </p:spPr>
        <p:txBody>
          <a:bodyPr wrap="square" rtlCol="0">
            <a:spAutoFit/>
          </a:bodyPr>
          <a:lstStyle/>
          <a:p>
            <a:pPr algn="ctr"/>
            <a:r>
              <a:rPr lang="en-US" sz="3600" dirty="0" smtClean="0">
                <a:solidFill>
                  <a:schemeClr val="accent1">
                    <a:lumMod val="40000"/>
                    <a:lumOff val="60000"/>
                  </a:schemeClr>
                </a:solidFill>
                <a:latin typeface="AvenirNext LT Pro UltLightCn" pitchFamily="34" charset="0"/>
              </a:rPr>
              <a:t>Diameter :</a:t>
            </a:r>
          </a:p>
          <a:p>
            <a:pPr algn="ctr"/>
            <a:r>
              <a:rPr lang="en-US" sz="3600" dirty="0" smtClean="0">
                <a:solidFill>
                  <a:schemeClr val="accent1">
                    <a:lumMod val="40000"/>
                    <a:lumOff val="60000"/>
                  </a:schemeClr>
                </a:solidFill>
                <a:latin typeface="AvenirNext LT Pro UltLightCn" pitchFamily="34" charset="0"/>
              </a:rPr>
              <a:t>2,290 kilometers with composition estimated to be 74% water ice, 21% rock and 5% methane ice.</a:t>
            </a:r>
            <a:endParaRPr lang="en-US" sz="3600" dirty="0">
              <a:solidFill>
                <a:schemeClr val="accent1">
                  <a:lumMod val="40000"/>
                  <a:lumOff val="60000"/>
                </a:schemeClr>
              </a:solidFill>
              <a:latin typeface="AvenirNext LT Pro UltLightCn" pitchFamily="34" charset="0"/>
            </a:endParaRPr>
          </a:p>
        </p:txBody>
      </p:sp>
      <p:sp>
        <p:nvSpPr>
          <p:cNvPr id="6" name="TextBox 5"/>
          <p:cNvSpPr txBox="1"/>
          <p:nvPr/>
        </p:nvSpPr>
        <p:spPr>
          <a:xfrm>
            <a:off x="2133600" y="3581400"/>
            <a:ext cx="7010400" cy="3170099"/>
          </a:xfrm>
          <a:prstGeom prst="rect">
            <a:avLst/>
          </a:prstGeom>
          <a:noFill/>
        </p:spPr>
        <p:txBody>
          <a:bodyPr wrap="square" rtlCol="0">
            <a:spAutoFit/>
          </a:bodyPr>
          <a:lstStyle/>
          <a:p>
            <a:pPr algn="ctr"/>
            <a:r>
              <a:rPr lang="en-US" sz="4000" dirty="0" smtClean="0">
                <a:solidFill>
                  <a:schemeClr val="accent5">
                    <a:lumMod val="40000"/>
                    <a:lumOff val="60000"/>
                  </a:schemeClr>
                </a:solidFill>
                <a:latin typeface="AvenirNext LT Pro UltLightCn" pitchFamily="34" charset="0"/>
              </a:rPr>
              <a:t>-- In the late of 1970s, spectroscopic examination showed that its atmosphere is thin methane gas probably from methane ice on its surface and accompanied by unknown gases.</a:t>
            </a:r>
            <a:endParaRPr lang="en-US" sz="4000" dirty="0">
              <a:solidFill>
                <a:schemeClr val="accent5">
                  <a:lumMod val="40000"/>
                  <a:lumOff val="60000"/>
                </a:schemeClr>
              </a:solidFill>
              <a:latin typeface="AvenirNext LT Pro UltLightCn"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lestial.jpg"/>
          <p:cNvPicPr>
            <a:picLocks noChangeAspect="1"/>
          </p:cNvPicPr>
          <p:nvPr/>
        </p:nvPicPr>
        <p:blipFill>
          <a:blip r:embed="rId2">
            <a:clrChange>
              <a:clrFrom>
                <a:srgbClr val="000000"/>
              </a:clrFrom>
              <a:clrTo>
                <a:srgbClr val="000000">
                  <a:alpha val="0"/>
                </a:srgbClr>
              </a:clrTo>
            </a:clrChange>
          </a:blip>
          <a:srcRect l="16883" t="17021" r="11039" b="14893"/>
          <a:stretch>
            <a:fillRect/>
          </a:stretch>
        </p:blipFill>
        <p:spPr>
          <a:xfrm>
            <a:off x="0" y="1981200"/>
            <a:ext cx="9144000" cy="4876800"/>
          </a:xfrm>
          <a:prstGeom prst="rect">
            <a:avLst/>
          </a:prstGeom>
        </p:spPr>
      </p:pic>
      <p:sp>
        <p:nvSpPr>
          <p:cNvPr id="3" name="TextBox 2"/>
          <p:cNvSpPr txBox="1"/>
          <p:nvPr/>
        </p:nvSpPr>
        <p:spPr>
          <a:xfrm>
            <a:off x="0" y="0"/>
            <a:ext cx="9144000" cy="1446550"/>
          </a:xfrm>
          <a:prstGeom prst="rect">
            <a:avLst/>
          </a:prstGeom>
          <a:noFill/>
        </p:spPr>
        <p:txBody>
          <a:bodyPr wrap="square" rtlCol="0">
            <a:spAutoFit/>
          </a:bodyPr>
          <a:lstStyle/>
          <a:p>
            <a:pPr algn="ctr"/>
            <a:r>
              <a:rPr lang="en-US" sz="8800" dirty="0" smtClean="0">
                <a:solidFill>
                  <a:schemeClr val="accent1">
                    <a:lumMod val="40000"/>
                    <a:lumOff val="60000"/>
                  </a:schemeClr>
                </a:solidFill>
                <a:latin typeface="Matisse ITC" pitchFamily="82" charset="0"/>
              </a:rPr>
              <a:t>Other celestial bodies</a:t>
            </a:r>
            <a:endParaRPr lang="en-US" sz="2800" dirty="0">
              <a:solidFill>
                <a:schemeClr val="accent1">
                  <a:lumMod val="40000"/>
                  <a:lumOff val="60000"/>
                </a:schemeClr>
              </a:solidFill>
              <a:latin typeface="Matisse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553200" cy="1200329"/>
          </a:xfrm>
          <a:prstGeom prst="rect">
            <a:avLst/>
          </a:prstGeom>
          <a:noFill/>
        </p:spPr>
        <p:txBody>
          <a:bodyPr wrap="square" rtlCol="0">
            <a:spAutoFit/>
          </a:bodyPr>
          <a:lstStyle/>
          <a:p>
            <a:pPr algn="ctr"/>
            <a:r>
              <a:rPr lang="en-US" sz="7200" dirty="0" smtClean="0">
                <a:solidFill>
                  <a:srgbClr val="00B0F0"/>
                </a:solidFill>
                <a:latin typeface="Gear Crank" pitchFamily="34" charset="0"/>
              </a:rPr>
              <a:t>comets</a:t>
            </a:r>
            <a:endParaRPr lang="en-US" sz="7200" dirty="0">
              <a:solidFill>
                <a:srgbClr val="00B0F0"/>
              </a:solidFill>
              <a:latin typeface="Gear Crank" pitchFamily="34" charset="0"/>
            </a:endParaRPr>
          </a:p>
        </p:txBody>
      </p:sp>
      <p:sp>
        <p:nvSpPr>
          <p:cNvPr id="3" name="TextBox 2"/>
          <p:cNvSpPr txBox="1"/>
          <p:nvPr/>
        </p:nvSpPr>
        <p:spPr>
          <a:xfrm>
            <a:off x="0" y="1828800"/>
            <a:ext cx="9144000" cy="2246769"/>
          </a:xfrm>
          <a:prstGeom prst="rect">
            <a:avLst/>
          </a:prstGeom>
          <a:noFill/>
        </p:spPr>
        <p:txBody>
          <a:bodyPr wrap="square" rtlCol="0">
            <a:spAutoFit/>
          </a:bodyPr>
          <a:lstStyle/>
          <a:p>
            <a:pPr algn="ctr"/>
            <a:r>
              <a:rPr lang="en-US" sz="2800" b="1" dirty="0" smtClean="0">
                <a:solidFill>
                  <a:srgbClr val="FFFF00"/>
                </a:solidFill>
                <a:latin typeface="Century Gothic" pitchFamily="34" charset="0"/>
              </a:rPr>
              <a:t>-- People now look forward with interest to sighting a comet but for many centuries, comets were believed to have an evil influence on human affairs; particularly, they were believed to foretell plagues, wars and death.</a:t>
            </a:r>
            <a:endParaRPr lang="en-US" sz="2800" b="1" dirty="0">
              <a:solidFill>
                <a:srgbClr val="FFFF00"/>
              </a:solidFill>
              <a:latin typeface="Century Gothic" pitchFamily="34" charset="0"/>
            </a:endParaRPr>
          </a:p>
        </p:txBody>
      </p:sp>
      <p:sp>
        <p:nvSpPr>
          <p:cNvPr id="4" name="TextBox 3"/>
          <p:cNvSpPr txBox="1"/>
          <p:nvPr/>
        </p:nvSpPr>
        <p:spPr>
          <a:xfrm>
            <a:off x="0" y="4191000"/>
            <a:ext cx="9144000" cy="954107"/>
          </a:xfrm>
          <a:prstGeom prst="rect">
            <a:avLst/>
          </a:prstGeom>
          <a:noFill/>
        </p:spPr>
        <p:txBody>
          <a:bodyPr wrap="square" rtlCol="0">
            <a:spAutoFit/>
          </a:bodyPr>
          <a:lstStyle/>
          <a:p>
            <a:pPr algn="ctr"/>
            <a:r>
              <a:rPr lang="en-US" sz="2800" b="1" dirty="0" smtClean="0">
                <a:latin typeface="Century Gothic" pitchFamily="34" charset="0"/>
              </a:rPr>
              <a:t>-- it was once thought that comets made of vapor that had risen from the earth</a:t>
            </a:r>
            <a:r>
              <a:rPr lang="en-US" sz="2800" dirty="0" smtClean="0">
                <a:solidFill>
                  <a:srgbClr val="FFFF00"/>
                </a:solidFill>
                <a:latin typeface="Century Gothic" pitchFamily="34" charset="0"/>
              </a:rPr>
              <a:t>.</a:t>
            </a:r>
            <a:endParaRPr lang="en-US" sz="2800" dirty="0">
              <a:solidFill>
                <a:srgbClr val="FFFF00"/>
              </a:solidFill>
              <a:latin typeface="Century Gothic" pitchFamily="34" charset="0"/>
            </a:endParaRPr>
          </a:p>
        </p:txBody>
      </p:sp>
      <p:sp>
        <p:nvSpPr>
          <p:cNvPr id="5" name="TextBox 4"/>
          <p:cNvSpPr txBox="1"/>
          <p:nvPr/>
        </p:nvSpPr>
        <p:spPr>
          <a:xfrm>
            <a:off x="0" y="5141893"/>
            <a:ext cx="9144000" cy="954107"/>
          </a:xfrm>
          <a:prstGeom prst="rect">
            <a:avLst/>
          </a:prstGeom>
          <a:noFill/>
        </p:spPr>
        <p:txBody>
          <a:bodyPr wrap="square" rtlCol="0">
            <a:spAutoFit/>
          </a:bodyPr>
          <a:lstStyle/>
          <a:p>
            <a:pPr algn="ctr"/>
            <a:r>
              <a:rPr lang="en-US" sz="2800" b="1" dirty="0" smtClean="0">
                <a:solidFill>
                  <a:srgbClr val="6699FF"/>
                </a:solidFill>
                <a:latin typeface="Century Gothic" pitchFamily="34" charset="0"/>
              </a:rPr>
              <a:t>-- It was not until 17</a:t>
            </a:r>
            <a:r>
              <a:rPr lang="en-US" sz="2800" b="1" baseline="30000" dirty="0" smtClean="0">
                <a:solidFill>
                  <a:srgbClr val="6699FF"/>
                </a:solidFill>
                <a:latin typeface="Century Gothic" pitchFamily="34" charset="0"/>
              </a:rPr>
              <a:t>th</a:t>
            </a:r>
            <a:r>
              <a:rPr lang="en-US" sz="2800" b="1" dirty="0" smtClean="0">
                <a:solidFill>
                  <a:srgbClr val="6699FF"/>
                </a:solidFill>
                <a:latin typeface="Century Gothic" pitchFamily="34" charset="0"/>
              </a:rPr>
              <a:t> century that they began to be properly understood.</a:t>
            </a:r>
            <a:endParaRPr lang="en-US" sz="2800" b="1" dirty="0">
              <a:solidFill>
                <a:srgbClr val="6699FF"/>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304800"/>
            <a:ext cx="6934200" cy="1200329"/>
          </a:xfrm>
          <a:prstGeom prst="rect">
            <a:avLst/>
          </a:prstGeom>
          <a:noFill/>
        </p:spPr>
        <p:txBody>
          <a:bodyPr wrap="square" rtlCol="0">
            <a:spAutoFit/>
          </a:bodyPr>
          <a:lstStyle/>
          <a:p>
            <a:pPr algn="ctr"/>
            <a:r>
              <a:rPr lang="en-US" sz="2400" dirty="0" smtClean="0">
                <a:solidFill>
                  <a:srgbClr val="66FF66"/>
                </a:solidFill>
                <a:latin typeface="Century Gothic" pitchFamily="34" charset="0"/>
              </a:rPr>
              <a:t>-- In 1682, a comet appeared and was observed by the astronomer Edmund Halley; it was later named after him.</a:t>
            </a:r>
            <a:endParaRPr lang="en-US" sz="2400" dirty="0">
              <a:solidFill>
                <a:srgbClr val="66FF66"/>
              </a:solidFill>
              <a:latin typeface="Century Gothic" pitchFamily="34" charset="0"/>
            </a:endParaRPr>
          </a:p>
        </p:txBody>
      </p:sp>
      <p:pic>
        <p:nvPicPr>
          <p:cNvPr id="3" name="Picture 2" descr="edmund halley.jpg"/>
          <p:cNvPicPr>
            <a:picLocks noChangeAspect="1"/>
          </p:cNvPicPr>
          <p:nvPr/>
        </p:nvPicPr>
        <p:blipFill>
          <a:blip r:embed="rId2"/>
          <a:stretch>
            <a:fillRect/>
          </a:stretch>
        </p:blipFill>
        <p:spPr>
          <a:xfrm>
            <a:off x="0" y="0"/>
            <a:ext cx="2362200" cy="2716530"/>
          </a:xfrm>
          <a:prstGeom prst="rect">
            <a:avLst/>
          </a:prstGeom>
        </p:spPr>
      </p:pic>
      <p:sp>
        <p:nvSpPr>
          <p:cNvPr id="4" name="TextBox 3"/>
          <p:cNvSpPr txBox="1"/>
          <p:nvPr/>
        </p:nvSpPr>
        <p:spPr>
          <a:xfrm>
            <a:off x="2438400" y="1466671"/>
            <a:ext cx="6629400" cy="1200329"/>
          </a:xfrm>
          <a:prstGeom prst="rect">
            <a:avLst/>
          </a:prstGeom>
          <a:noFill/>
        </p:spPr>
        <p:txBody>
          <a:bodyPr wrap="square" rtlCol="0">
            <a:spAutoFit/>
          </a:bodyPr>
          <a:lstStyle/>
          <a:p>
            <a:pPr algn="ctr"/>
            <a:r>
              <a:rPr lang="en-US" sz="2400" dirty="0" smtClean="0">
                <a:solidFill>
                  <a:schemeClr val="accent2">
                    <a:lumMod val="40000"/>
                    <a:lumOff val="60000"/>
                  </a:schemeClr>
                </a:solidFill>
                <a:latin typeface="Century Gothic" pitchFamily="34" charset="0"/>
              </a:rPr>
              <a:t>-- He studied the written accounts 24 comets that had been appearing from the time since1337.</a:t>
            </a:r>
            <a:endParaRPr lang="en-US" sz="2400" dirty="0">
              <a:solidFill>
                <a:schemeClr val="accent2">
                  <a:lumMod val="40000"/>
                  <a:lumOff val="60000"/>
                </a:schemeClr>
              </a:solidFill>
              <a:latin typeface="Century Gothic" pitchFamily="34" charset="0"/>
            </a:endParaRPr>
          </a:p>
        </p:txBody>
      </p:sp>
      <p:pic>
        <p:nvPicPr>
          <p:cNvPr id="6" name="Picture 5" descr="25deflation.jpg"/>
          <p:cNvPicPr>
            <a:picLocks noChangeAspect="1"/>
          </p:cNvPicPr>
          <p:nvPr/>
        </p:nvPicPr>
        <p:blipFill>
          <a:blip r:embed="rId3"/>
          <a:stretch>
            <a:fillRect/>
          </a:stretch>
        </p:blipFill>
        <p:spPr>
          <a:xfrm>
            <a:off x="3733800" y="2743200"/>
            <a:ext cx="5410200" cy="4114800"/>
          </a:xfrm>
          <a:prstGeom prst="rect">
            <a:avLst/>
          </a:prstGeom>
        </p:spPr>
      </p:pic>
      <p:pic>
        <p:nvPicPr>
          <p:cNvPr id="7" name="Picture 6" descr="14_04.jpg"/>
          <p:cNvPicPr>
            <a:picLocks noChangeAspect="1"/>
          </p:cNvPicPr>
          <p:nvPr/>
        </p:nvPicPr>
        <p:blipFill>
          <a:blip r:embed="rId4"/>
          <a:stretch>
            <a:fillRect/>
          </a:stretch>
        </p:blipFill>
        <p:spPr>
          <a:xfrm>
            <a:off x="0" y="2743200"/>
            <a:ext cx="37338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458200" cy="1569660"/>
          </a:xfrm>
          <a:prstGeom prst="rect">
            <a:avLst/>
          </a:prstGeom>
          <a:noFill/>
        </p:spPr>
        <p:txBody>
          <a:bodyPr wrap="square" rtlCol="0">
            <a:spAutoFit/>
          </a:bodyPr>
          <a:lstStyle/>
          <a:p>
            <a:pPr algn="ctr"/>
            <a:r>
              <a:rPr lang="en-US" sz="2400" dirty="0" smtClean="0">
                <a:solidFill>
                  <a:srgbClr val="FFC000"/>
                </a:solidFill>
                <a:latin typeface="Courier New" pitchFamily="49" charset="0"/>
                <a:cs typeface="Courier New" pitchFamily="49" charset="0"/>
              </a:rPr>
              <a:t>-- As a comet comes near the sun, its ice begins to sublimate, to pass directly from solid gas.  The gas carries with it some of the loosely bound dust particles.</a:t>
            </a:r>
            <a:endParaRPr lang="en-US" sz="2400" dirty="0">
              <a:solidFill>
                <a:srgbClr val="FFC000"/>
              </a:solidFill>
              <a:latin typeface="Courier New" pitchFamily="49" charset="0"/>
              <a:cs typeface="Courier New" pitchFamily="49" charset="0"/>
            </a:endParaRPr>
          </a:p>
        </p:txBody>
      </p:sp>
      <p:sp>
        <p:nvSpPr>
          <p:cNvPr id="3" name="TextBox 2"/>
          <p:cNvSpPr txBox="1"/>
          <p:nvPr/>
        </p:nvSpPr>
        <p:spPr>
          <a:xfrm>
            <a:off x="0" y="1836003"/>
            <a:ext cx="9144000" cy="830997"/>
          </a:xfrm>
          <a:prstGeom prst="rect">
            <a:avLst/>
          </a:prstGeom>
          <a:noFill/>
        </p:spPr>
        <p:txBody>
          <a:bodyPr wrap="square" rtlCol="0">
            <a:spAutoFit/>
          </a:bodyPr>
          <a:lstStyle/>
          <a:p>
            <a:pPr algn="ctr"/>
            <a:r>
              <a:rPr lang="en-US" sz="2400" dirty="0" smtClean="0">
                <a:latin typeface="Courier New" pitchFamily="49" charset="0"/>
                <a:cs typeface="Courier New" pitchFamily="49" charset="0"/>
              </a:rPr>
              <a:t>-- the gases spread out around the nucleus, forming a large, thin atmosphere called Coma.</a:t>
            </a:r>
            <a:endParaRPr lang="en-US" sz="2400" dirty="0">
              <a:latin typeface="Courier New" pitchFamily="49" charset="0"/>
              <a:cs typeface="Courier New" pitchFamily="49" charset="0"/>
            </a:endParaRPr>
          </a:p>
        </p:txBody>
      </p:sp>
      <p:pic>
        <p:nvPicPr>
          <p:cNvPr id="4" name="Picture 3" descr="comets.jpg"/>
          <p:cNvPicPr>
            <a:picLocks noChangeAspect="1"/>
          </p:cNvPicPr>
          <p:nvPr/>
        </p:nvPicPr>
        <p:blipFill>
          <a:blip r:embed="rId2">
            <a:clrChange>
              <a:clrFrom>
                <a:srgbClr val="010101"/>
              </a:clrFrom>
              <a:clrTo>
                <a:srgbClr val="010101">
                  <a:alpha val="0"/>
                </a:srgbClr>
              </a:clrTo>
            </a:clrChange>
          </a:blip>
          <a:stretch>
            <a:fillRect/>
          </a:stretch>
        </p:blipFill>
        <p:spPr>
          <a:xfrm>
            <a:off x="76200" y="2713074"/>
            <a:ext cx="2971800" cy="4144926"/>
          </a:xfrm>
          <a:prstGeom prst="rect">
            <a:avLst/>
          </a:prstGeom>
        </p:spPr>
      </p:pic>
      <p:sp>
        <p:nvSpPr>
          <p:cNvPr id="5" name="TextBox 4"/>
          <p:cNvSpPr txBox="1"/>
          <p:nvPr/>
        </p:nvSpPr>
        <p:spPr>
          <a:xfrm>
            <a:off x="3124200" y="2819400"/>
            <a:ext cx="6019800" cy="3046988"/>
          </a:xfrm>
          <a:prstGeom prst="rect">
            <a:avLst/>
          </a:prstGeom>
          <a:noFill/>
        </p:spPr>
        <p:txBody>
          <a:bodyPr wrap="square" rtlCol="0">
            <a:spAutoFit/>
          </a:bodyPr>
          <a:lstStyle/>
          <a:p>
            <a:pPr algn="ctr"/>
            <a:r>
              <a:rPr lang="en-US" sz="2400" dirty="0" smtClean="0">
                <a:latin typeface="Courier New" pitchFamily="49" charset="0"/>
                <a:cs typeface="Courier New" pitchFamily="49" charset="0"/>
              </a:rPr>
              <a:t>-- As the comets approaches the sun, the solar wind, which consist of high-speed atomic nuclei, protons and electron, sweeps cometary gases away from the sun, producing a straight tail of up to 93 mile s in length.</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et-text.gif"/>
          <p:cNvPicPr>
            <a:picLocks noChangeAspect="1"/>
          </p:cNvPicPr>
          <p:nvPr/>
        </p:nvPicPr>
        <p:blipFill>
          <a:blip r:embed="rId2">
            <a:clrChange>
              <a:clrFrom>
                <a:srgbClr val="000000"/>
              </a:clrFrom>
              <a:clrTo>
                <a:srgbClr val="000000">
                  <a:alpha val="0"/>
                </a:srgbClr>
              </a:clrTo>
            </a:clrChange>
          </a:blip>
          <a:stretch>
            <a:fillRect/>
          </a:stretch>
        </p:blipFill>
        <p:spPr>
          <a:xfrm>
            <a:off x="0" y="0"/>
            <a:ext cx="3960324" cy="2819400"/>
          </a:xfrm>
          <a:prstGeom prst="rect">
            <a:avLst/>
          </a:prstGeom>
        </p:spPr>
      </p:pic>
      <p:sp>
        <p:nvSpPr>
          <p:cNvPr id="3" name="TextBox 2"/>
          <p:cNvSpPr txBox="1"/>
          <p:nvPr/>
        </p:nvSpPr>
        <p:spPr>
          <a:xfrm>
            <a:off x="3962400" y="304800"/>
            <a:ext cx="5181600" cy="1569660"/>
          </a:xfrm>
          <a:prstGeom prst="rect">
            <a:avLst/>
          </a:prstGeom>
          <a:noFill/>
        </p:spPr>
        <p:txBody>
          <a:bodyPr wrap="square" rtlCol="0">
            <a:spAutoFit/>
          </a:bodyPr>
          <a:lstStyle/>
          <a:p>
            <a:pPr algn="ctr"/>
            <a:r>
              <a:rPr lang="en-US" sz="2400" dirty="0" smtClean="0">
                <a:solidFill>
                  <a:srgbClr val="FFFF00"/>
                </a:solidFill>
                <a:latin typeface="Andalus" pitchFamily="18" charset="-78"/>
                <a:cs typeface="Andalus" pitchFamily="18" charset="-78"/>
              </a:rPr>
              <a:t>-- Second tail, consisting of dust particles may also appear. This dust tail is shorter and more curved than the gas tail.</a:t>
            </a:r>
            <a:endParaRPr lang="en-US" sz="2400" dirty="0">
              <a:solidFill>
                <a:srgbClr val="FFFF00"/>
              </a:solidFill>
              <a:latin typeface="Andalus" pitchFamily="18" charset="-78"/>
              <a:cs typeface="Andalus" pitchFamily="18" charset="-78"/>
            </a:endParaRPr>
          </a:p>
        </p:txBody>
      </p:sp>
      <p:sp>
        <p:nvSpPr>
          <p:cNvPr id="4" name="TextBox 3"/>
          <p:cNvSpPr txBox="1"/>
          <p:nvPr/>
        </p:nvSpPr>
        <p:spPr>
          <a:xfrm>
            <a:off x="3733800" y="1706940"/>
            <a:ext cx="5410200" cy="1569660"/>
          </a:xfrm>
          <a:prstGeom prst="rect">
            <a:avLst/>
          </a:prstGeom>
          <a:noFill/>
        </p:spPr>
        <p:txBody>
          <a:bodyPr wrap="square" rtlCol="0">
            <a:spAutoFit/>
          </a:bodyPr>
          <a:lstStyle/>
          <a:p>
            <a:pPr algn="ctr"/>
            <a:r>
              <a:rPr lang="en-US" sz="2400" dirty="0" smtClean="0">
                <a:solidFill>
                  <a:srgbClr val="6699FF"/>
                </a:solidFill>
                <a:latin typeface="Andalus" pitchFamily="18" charset="-78"/>
                <a:cs typeface="Andalus" pitchFamily="18" charset="-78"/>
              </a:rPr>
              <a:t>-- Comets tail always point away from the sun because of the force exerted by solar wind and radiation on the cometary materials.</a:t>
            </a:r>
            <a:r>
              <a:rPr lang="en-US" dirty="0" smtClean="0"/>
              <a:t> </a:t>
            </a:r>
            <a:endParaRPr lang="en-US" dirty="0"/>
          </a:p>
        </p:txBody>
      </p:sp>
      <p:sp>
        <p:nvSpPr>
          <p:cNvPr id="6" name="TextBox 5"/>
          <p:cNvSpPr txBox="1"/>
          <p:nvPr/>
        </p:nvSpPr>
        <p:spPr>
          <a:xfrm>
            <a:off x="3048000" y="3657600"/>
            <a:ext cx="2895600" cy="2554545"/>
          </a:xfrm>
          <a:prstGeom prst="rect">
            <a:avLst/>
          </a:prstGeom>
          <a:noFill/>
        </p:spPr>
        <p:txBody>
          <a:bodyPr wrap="square" rtlCol="0">
            <a:spAutoFit/>
          </a:bodyPr>
          <a:lstStyle/>
          <a:p>
            <a:pPr algn="ctr"/>
            <a:r>
              <a:rPr lang="en-US" sz="3200" dirty="0" smtClean="0">
                <a:solidFill>
                  <a:schemeClr val="accent1">
                    <a:lumMod val="20000"/>
                    <a:lumOff val="80000"/>
                  </a:schemeClr>
                </a:solidFill>
              </a:rPr>
              <a:t>A comet dies also because the gases that form its tail fly off into space.</a:t>
            </a:r>
            <a:endParaRPr lang="en-US" sz="3200" dirty="0">
              <a:solidFill>
                <a:schemeClr val="accent1">
                  <a:lumMod val="20000"/>
                  <a:lumOff val="80000"/>
                </a:schemeClr>
              </a:solidFill>
            </a:endParaRPr>
          </a:p>
        </p:txBody>
      </p:sp>
      <p:sp>
        <p:nvSpPr>
          <p:cNvPr id="7" name="TextBox 6"/>
          <p:cNvSpPr txBox="1"/>
          <p:nvPr/>
        </p:nvSpPr>
        <p:spPr>
          <a:xfrm>
            <a:off x="0" y="3581400"/>
            <a:ext cx="3200400" cy="2554545"/>
          </a:xfrm>
          <a:prstGeom prst="rect">
            <a:avLst/>
          </a:prstGeom>
          <a:noFill/>
        </p:spPr>
        <p:txBody>
          <a:bodyPr wrap="square" rtlCol="0">
            <a:spAutoFit/>
          </a:bodyPr>
          <a:lstStyle/>
          <a:p>
            <a:pPr algn="ctr"/>
            <a:r>
              <a:rPr lang="en-US" sz="3200" dirty="0" smtClean="0">
                <a:solidFill>
                  <a:schemeClr val="accent1">
                    <a:lumMod val="60000"/>
                    <a:lumOff val="40000"/>
                  </a:schemeClr>
                </a:solidFill>
              </a:rPr>
              <a:t>Comet loses some its mass every time it swings about the sun.</a:t>
            </a:r>
            <a:endParaRPr lang="en-US" sz="3200" dirty="0">
              <a:solidFill>
                <a:schemeClr val="accent1">
                  <a:lumMod val="60000"/>
                  <a:lumOff val="40000"/>
                </a:schemeClr>
              </a:solidFill>
            </a:endParaRPr>
          </a:p>
        </p:txBody>
      </p:sp>
      <p:sp>
        <p:nvSpPr>
          <p:cNvPr id="8" name="TextBox 7"/>
          <p:cNvSpPr txBox="1"/>
          <p:nvPr/>
        </p:nvSpPr>
        <p:spPr>
          <a:xfrm>
            <a:off x="5638800" y="3581400"/>
            <a:ext cx="3505200" cy="3046988"/>
          </a:xfrm>
          <a:prstGeom prst="rect">
            <a:avLst/>
          </a:prstGeom>
          <a:noFill/>
        </p:spPr>
        <p:txBody>
          <a:bodyPr wrap="square" rtlCol="0">
            <a:spAutoFit/>
          </a:bodyPr>
          <a:lstStyle/>
          <a:p>
            <a:pPr algn="ctr"/>
            <a:r>
              <a:rPr lang="en-US" sz="3200" dirty="0" smtClean="0">
                <a:solidFill>
                  <a:schemeClr val="accent3">
                    <a:lumMod val="40000"/>
                    <a:lumOff val="60000"/>
                  </a:schemeClr>
                </a:solidFill>
              </a:rPr>
              <a:t>In time, all the frozen gases of the comet’s nucleus evaporate. Then the comet break apart.</a:t>
            </a:r>
            <a:endParaRPr lang="en-US" sz="3200" dirty="0">
              <a:solidFill>
                <a:schemeClr val="accent3">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15669"/>
            <a:ext cx="9144000" cy="646331"/>
          </a:xfrm>
          <a:prstGeom prst="rect">
            <a:avLst/>
          </a:prstGeom>
          <a:noFill/>
        </p:spPr>
        <p:txBody>
          <a:bodyPr wrap="square" rtlCol="0">
            <a:spAutoFit/>
          </a:bodyPr>
          <a:lstStyle/>
          <a:p>
            <a:pPr algn="ctr"/>
            <a:r>
              <a:rPr lang="en-US" sz="3600" dirty="0" smtClean="0">
                <a:solidFill>
                  <a:schemeClr val="accent5">
                    <a:lumMod val="20000"/>
                    <a:lumOff val="80000"/>
                  </a:schemeClr>
                </a:solidFill>
                <a:latin typeface="Felix Titling" pitchFamily="82" charset="0"/>
              </a:rPr>
              <a:t>Comets divided in two groups:</a:t>
            </a:r>
            <a:endParaRPr lang="en-US" sz="3600" dirty="0">
              <a:solidFill>
                <a:schemeClr val="accent5">
                  <a:lumMod val="20000"/>
                  <a:lumOff val="80000"/>
                </a:schemeClr>
              </a:solidFill>
              <a:latin typeface="Felix Titling" pitchFamily="82" charset="0"/>
            </a:endParaRPr>
          </a:p>
        </p:txBody>
      </p:sp>
      <p:sp>
        <p:nvSpPr>
          <p:cNvPr id="3" name="TextBox 2"/>
          <p:cNvSpPr txBox="1"/>
          <p:nvPr/>
        </p:nvSpPr>
        <p:spPr>
          <a:xfrm>
            <a:off x="0" y="762000"/>
            <a:ext cx="9144000" cy="1815882"/>
          </a:xfrm>
          <a:prstGeom prst="rect">
            <a:avLst/>
          </a:prstGeom>
          <a:noFill/>
        </p:spPr>
        <p:txBody>
          <a:bodyPr wrap="square" rtlCol="0">
            <a:spAutoFit/>
          </a:bodyPr>
          <a:lstStyle/>
          <a:p>
            <a:pPr algn="ctr"/>
            <a:r>
              <a:rPr lang="en-US" sz="2800" dirty="0" smtClean="0">
                <a:solidFill>
                  <a:schemeClr val="accent2">
                    <a:lumMod val="40000"/>
                    <a:lumOff val="60000"/>
                  </a:schemeClr>
                </a:solidFill>
                <a:latin typeface="Andalus" pitchFamily="18" charset="-78"/>
                <a:cs typeface="Andalus" pitchFamily="18" charset="-78"/>
              </a:rPr>
              <a:t>--Short-period of comets with orbital periods of less than 200 years </a:t>
            </a:r>
          </a:p>
          <a:p>
            <a:pPr algn="ctr"/>
            <a:r>
              <a:rPr lang="en-US" sz="2800" dirty="0" smtClean="0">
                <a:solidFill>
                  <a:srgbClr val="6699FF"/>
                </a:solidFill>
                <a:latin typeface="Andalus" pitchFamily="18" charset="-78"/>
                <a:cs typeface="Andalus" pitchFamily="18" charset="-78"/>
              </a:rPr>
              <a:t>-- Long-period comets with period on the order of million years.</a:t>
            </a:r>
            <a:endParaRPr lang="en-US" sz="2800" dirty="0">
              <a:solidFill>
                <a:srgbClr val="6699FF"/>
              </a:solidFill>
              <a:latin typeface="Andalus" pitchFamily="18" charset="-78"/>
              <a:cs typeface="Andalus" pitchFamily="18" charset="-78"/>
            </a:endParaRPr>
          </a:p>
        </p:txBody>
      </p:sp>
      <p:pic>
        <p:nvPicPr>
          <p:cNvPr id="4" name="Picture 3" descr="short long.bmp"/>
          <p:cNvPicPr>
            <a:picLocks noChangeAspect="1"/>
          </p:cNvPicPr>
          <p:nvPr/>
        </p:nvPicPr>
        <p:blipFill>
          <a:blip r:embed="rId2"/>
          <a:stretch>
            <a:fillRect/>
          </a:stretch>
        </p:blipFill>
        <p:spPr>
          <a:xfrm>
            <a:off x="0" y="2590800"/>
            <a:ext cx="91440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0705lakecheko.jpg"/>
          <p:cNvPicPr>
            <a:picLocks noChangeAspect="1"/>
          </p:cNvPicPr>
          <p:nvPr/>
        </p:nvPicPr>
        <p:blipFill>
          <a:blip r:embed="rId2"/>
          <a:stretch>
            <a:fillRect/>
          </a:stretch>
        </p:blipFill>
        <p:spPr>
          <a:xfrm>
            <a:off x="0" y="1676400"/>
            <a:ext cx="9144000" cy="5181600"/>
          </a:xfrm>
          <a:prstGeom prst="rect">
            <a:avLst/>
          </a:prstGeom>
        </p:spPr>
      </p:pic>
      <p:sp>
        <p:nvSpPr>
          <p:cNvPr id="2" name="TextBox 1"/>
          <p:cNvSpPr txBox="1"/>
          <p:nvPr/>
        </p:nvSpPr>
        <p:spPr>
          <a:xfrm>
            <a:off x="0" y="0"/>
            <a:ext cx="9144000" cy="1446550"/>
          </a:xfrm>
          <a:prstGeom prst="rect">
            <a:avLst/>
          </a:prstGeom>
          <a:noFill/>
        </p:spPr>
        <p:txBody>
          <a:bodyPr wrap="square" rtlCol="0">
            <a:spAutoFit/>
          </a:bodyPr>
          <a:lstStyle/>
          <a:p>
            <a:r>
              <a:rPr lang="en-US" sz="4400" dirty="0" smtClean="0">
                <a:solidFill>
                  <a:schemeClr val="accent3">
                    <a:lumMod val="60000"/>
                    <a:lumOff val="40000"/>
                  </a:schemeClr>
                </a:solidFill>
                <a:latin typeface="Gear Crank" pitchFamily="34" charset="0"/>
              </a:rPr>
              <a:t>TUNGUSKA </a:t>
            </a:r>
          </a:p>
          <a:p>
            <a:r>
              <a:rPr lang="en-US" sz="4400" dirty="0" smtClean="0">
                <a:solidFill>
                  <a:schemeClr val="accent3">
                    <a:lumMod val="60000"/>
                    <a:lumOff val="40000"/>
                  </a:schemeClr>
                </a:solidFill>
                <a:latin typeface="Gear Crank" pitchFamily="34" charset="0"/>
              </a:rPr>
              <a:t>EXPLOSION</a:t>
            </a:r>
            <a:endParaRPr lang="en-US" sz="4400" dirty="0">
              <a:solidFill>
                <a:schemeClr val="accent3">
                  <a:lumMod val="60000"/>
                  <a:lumOff val="40000"/>
                </a:schemeClr>
              </a:solidFill>
              <a:latin typeface="Gear Crank" pitchFamily="34" charset="0"/>
            </a:endParaRPr>
          </a:p>
        </p:txBody>
      </p:sp>
      <p:sp>
        <p:nvSpPr>
          <p:cNvPr id="4" name="TextBox 3"/>
          <p:cNvSpPr txBox="1"/>
          <p:nvPr/>
        </p:nvSpPr>
        <p:spPr>
          <a:xfrm>
            <a:off x="4572000" y="0"/>
            <a:ext cx="4572000" cy="1815882"/>
          </a:xfrm>
          <a:prstGeom prst="rect">
            <a:avLst/>
          </a:prstGeom>
          <a:noFill/>
        </p:spPr>
        <p:txBody>
          <a:bodyPr wrap="square" rtlCol="0">
            <a:spAutoFit/>
          </a:bodyPr>
          <a:lstStyle/>
          <a:p>
            <a:r>
              <a:rPr lang="en-US" sz="2800" dirty="0" smtClean="0">
                <a:solidFill>
                  <a:srgbClr val="6699FF"/>
                </a:solidFill>
              </a:rPr>
              <a:t>-- that occurred in 1903 in Central Siberia is thought to have resulted from such a collision</a:t>
            </a:r>
            <a:endParaRPr lang="en-US" sz="2800" dirty="0">
              <a:solidFill>
                <a:srgbClr val="6699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5648"/>
            <a:ext cx="9144000" cy="1862048"/>
          </a:xfrm>
          <a:prstGeom prst="rect">
            <a:avLst/>
          </a:prstGeom>
          <a:noFill/>
        </p:spPr>
        <p:txBody>
          <a:bodyPr wrap="square" rtlCol="0">
            <a:spAutoFit/>
          </a:bodyPr>
          <a:lstStyle/>
          <a:p>
            <a:pPr algn="ctr"/>
            <a:r>
              <a:rPr lang="en-US" sz="11500" dirty="0" smtClean="0">
                <a:solidFill>
                  <a:srgbClr val="FFFF00"/>
                </a:solidFill>
                <a:latin typeface="Gawain" pitchFamily="2" charset="0"/>
              </a:rPr>
              <a:t>Asteroids</a:t>
            </a:r>
            <a:endParaRPr lang="en-US" sz="11500" dirty="0">
              <a:solidFill>
                <a:srgbClr val="FFFF00"/>
              </a:solidFill>
              <a:latin typeface="Gawain" pitchFamily="2" charset="0"/>
            </a:endParaRPr>
          </a:p>
        </p:txBody>
      </p:sp>
      <p:sp>
        <p:nvSpPr>
          <p:cNvPr id="3" name="TextBox 2"/>
          <p:cNvSpPr txBox="1"/>
          <p:nvPr/>
        </p:nvSpPr>
        <p:spPr>
          <a:xfrm>
            <a:off x="152400" y="1752600"/>
            <a:ext cx="8991600" cy="461665"/>
          </a:xfrm>
          <a:prstGeom prst="rect">
            <a:avLst/>
          </a:prstGeom>
          <a:noFill/>
        </p:spPr>
        <p:txBody>
          <a:bodyPr wrap="square" rtlCol="0">
            <a:spAutoFit/>
          </a:bodyPr>
          <a:lstStyle/>
          <a:p>
            <a:r>
              <a:rPr lang="en-US" sz="2400" dirty="0" smtClean="0">
                <a:solidFill>
                  <a:schemeClr val="accent3">
                    <a:lumMod val="40000"/>
                    <a:lumOff val="60000"/>
                  </a:schemeClr>
                </a:solidFill>
              </a:rPr>
              <a:t>-- The nine planets and their moons are not alone in space.</a:t>
            </a:r>
            <a:endParaRPr lang="en-US" sz="2400" dirty="0">
              <a:solidFill>
                <a:schemeClr val="accent3">
                  <a:lumMod val="40000"/>
                  <a:lumOff val="60000"/>
                </a:schemeClr>
              </a:solidFill>
            </a:endParaRPr>
          </a:p>
        </p:txBody>
      </p:sp>
      <p:sp>
        <p:nvSpPr>
          <p:cNvPr id="4" name="TextBox 3"/>
          <p:cNvSpPr txBox="1"/>
          <p:nvPr/>
        </p:nvSpPr>
        <p:spPr>
          <a:xfrm>
            <a:off x="0" y="2140803"/>
            <a:ext cx="8915400" cy="830997"/>
          </a:xfrm>
          <a:prstGeom prst="rect">
            <a:avLst/>
          </a:prstGeom>
          <a:noFill/>
        </p:spPr>
        <p:txBody>
          <a:bodyPr wrap="square" rtlCol="0">
            <a:spAutoFit/>
          </a:bodyPr>
          <a:lstStyle/>
          <a:p>
            <a:r>
              <a:rPr lang="en-US" sz="2400" dirty="0" smtClean="0">
                <a:solidFill>
                  <a:schemeClr val="accent5">
                    <a:lumMod val="40000"/>
                    <a:lumOff val="60000"/>
                  </a:schemeClr>
                </a:solidFill>
              </a:rPr>
              <a:t>-- There are heavenly bodies in the solar system that, like the planets, revolve around the sun in fixed orbits.</a:t>
            </a:r>
            <a:endParaRPr lang="en-US" sz="2400" dirty="0">
              <a:solidFill>
                <a:schemeClr val="accent5">
                  <a:lumMod val="40000"/>
                  <a:lumOff val="60000"/>
                </a:schemeClr>
              </a:solidFill>
            </a:endParaRPr>
          </a:p>
        </p:txBody>
      </p:sp>
      <p:pic>
        <p:nvPicPr>
          <p:cNvPr id="7" name="Picture 6" descr="Wherefrom.jpg"/>
          <p:cNvPicPr>
            <a:picLocks noChangeAspect="1"/>
          </p:cNvPicPr>
          <p:nvPr/>
        </p:nvPicPr>
        <p:blipFill>
          <a:blip r:embed="rId2">
            <a:clrChange>
              <a:clrFrom>
                <a:srgbClr val="000000"/>
              </a:clrFrom>
              <a:clrTo>
                <a:srgbClr val="000000">
                  <a:alpha val="0"/>
                </a:srgbClr>
              </a:clrTo>
            </a:clrChange>
          </a:blip>
          <a:stretch>
            <a:fillRect/>
          </a:stretch>
        </p:blipFill>
        <p:spPr>
          <a:xfrm>
            <a:off x="0" y="2971800"/>
            <a:ext cx="5105400" cy="3886200"/>
          </a:xfrm>
          <a:prstGeom prst="rect">
            <a:avLst/>
          </a:prstGeom>
        </p:spPr>
      </p:pic>
      <p:sp>
        <p:nvSpPr>
          <p:cNvPr id="8" name="TextBox 7"/>
          <p:cNvSpPr txBox="1"/>
          <p:nvPr/>
        </p:nvSpPr>
        <p:spPr>
          <a:xfrm>
            <a:off x="4800600" y="2797076"/>
            <a:ext cx="4343400" cy="1938992"/>
          </a:xfrm>
          <a:prstGeom prst="rect">
            <a:avLst/>
          </a:prstGeom>
          <a:noFill/>
        </p:spPr>
        <p:txBody>
          <a:bodyPr wrap="square" rtlCol="0">
            <a:spAutoFit/>
          </a:bodyPr>
          <a:lstStyle/>
          <a:p>
            <a:r>
              <a:rPr lang="en-US" sz="2400" dirty="0" smtClean="0">
                <a:solidFill>
                  <a:schemeClr val="accent2">
                    <a:lumMod val="40000"/>
                    <a:lumOff val="60000"/>
                  </a:schemeClr>
                </a:solidFill>
              </a:rPr>
              <a:t>-- there are fifteen hundred asteroids within the solar system. Most of them travel in an orbit between those Mars and Jupiter, called the asteroid belt.</a:t>
            </a:r>
            <a:endParaRPr lang="en-US" sz="2400" dirty="0">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to="" calcmode="lin" valueType="num">
                                      <p:cBhvr>
                                        <p:cTn id="2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462"/>
          </a:xfrm>
        </p:spPr>
        <p:txBody>
          <a:bodyPr>
            <a:noAutofit/>
          </a:bodyPr>
          <a:lstStyle/>
          <a:p>
            <a:pPr algn="ctr"/>
            <a:r>
              <a:rPr lang="en-US" sz="4400" b="0" dirty="0" smtClean="0">
                <a:latin typeface="PCLifeLoveladies" pitchFamily="2" charset="0"/>
              </a:rPr>
              <a:t>Venus as a Star</a:t>
            </a:r>
            <a:endParaRPr lang="en-US" sz="4400" b="0" dirty="0">
              <a:latin typeface="PCLifeLoveladies" pitchFamily="2" charset="0"/>
            </a:endParaRPr>
          </a:p>
        </p:txBody>
      </p:sp>
      <p:pic>
        <p:nvPicPr>
          <p:cNvPr id="3" name="Picture 2" descr="moonvenus3_bush_c81.jpg"/>
          <p:cNvPicPr>
            <a:picLocks noChangeAspect="1"/>
          </p:cNvPicPr>
          <p:nvPr/>
        </p:nvPicPr>
        <p:blipFill>
          <a:blip r:embed="rId2"/>
          <a:stretch>
            <a:fillRect/>
          </a:stretch>
        </p:blipFill>
        <p:spPr>
          <a:xfrm>
            <a:off x="0" y="1219200"/>
            <a:ext cx="9144000" cy="5638800"/>
          </a:xfrm>
          <a:prstGeom prst="roundRect">
            <a:avLst>
              <a:gd name="adj" fmla="val 4167"/>
            </a:avLst>
          </a:prstGeom>
          <a:solidFill>
            <a:srgbClr val="FFFFFF"/>
          </a:solidFill>
          <a:ln w="76200" cap="sq">
            <a:noFill/>
            <a:miter lim="800000"/>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noFill/>
        </p:spPr>
        <p:txBody>
          <a:bodyPr wrap="square" rtlCol="0">
            <a:spAutoFit/>
          </a:bodyPr>
          <a:lstStyle/>
          <a:p>
            <a:r>
              <a:rPr lang="en-US" sz="5400" dirty="0" smtClean="0">
                <a:solidFill>
                  <a:schemeClr val="accent3">
                    <a:lumMod val="40000"/>
                    <a:lumOff val="60000"/>
                  </a:schemeClr>
                </a:solidFill>
                <a:latin typeface="Showcard Gothic" pitchFamily="82" charset="0"/>
              </a:rPr>
              <a:t>THE LARGEST ASTEROIDS </a:t>
            </a:r>
            <a:endParaRPr lang="en-US" sz="5400" dirty="0">
              <a:solidFill>
                <a:schemeClr val="accent3">
                  <a:lumMod val="40000"/>
                  <a:lumOff val="60000"/>
                </a:schemeClr>
              </a:solidFill>
              <a:latin typeface="Showcard Gothic" pitchFamily="82" charset="0"/>
            </a:endParaRPr>
          </a:p>
        </p:txBody>
      </p:sp>
      <p:pic>
        <p:nvPicPr>
          <p:cNvPr id="3" name="Picture 2" descr="R3100103-Ceres-SPL.jpg"/>
          <p:cNvPicPr>
            <a:picLocks noChangeAspect="1"/>
          </p:cNvPicPr>
          <p:nvPr/>
        </p:nvPicPr>
        <p:blipFill>
          <a:blip r:embed="rId2">
            <a:clrChange>
              <a:clrFrom>
                <a:srgbClr val="000000"/>
              </a:clrFrom>
              <a:clrTo>
                <a:srgbClr val="000000">
                  <a:alpha val="0"/>
                </a:srgbClr>
              </a:clrTo>
            </a:clrChange>
          </a:blip>
          <a:srcRect l="12000" t="12209" r="16000" b="14535"/>
          <a:stretch>
            <a:fillRect/>
          </a:stretch>
        </p:blipFill>
        <p:spPr>
          <a:xfrm>
            <a:off x="0" y="762000"/>
            <a:ext cx="3200400" cy="3200400"/>
          </a:xfrm>
          <a:prstGeom prst="rect">
            <a:avLst/>
          </a:prstGeom>
        </p:spPr>
      </p:pic>
      <p:sp>
        <p:nvSpPr>
          <p:cNvPr id="4" name="TextBox 3"/>
          <p:cNvSpPr txBox="1"/>
          <p:nvPr/>
        </p:nvSpPr>
        <p:spPr>
          <a:xfrm>
            <a:off x="2895600" y="949404"/>
            <a:ext cx="3886200" cy="1107996"/>
          </a:xfrm>
          <a:prstGeom prst="rect">
            <a:avLst/>
          </a:prstGeom>
          <a:noFill/>
        </p:spPr>
        <p:txBody>
          <a:bodyPr wrap="square" rtlCol="0">
            <a:spAutoFit/>
          </a:bodyPr>
          <a:lstStyle/>
          <a:p>
            <a:r>
              <a:rPr lang="en-US" sz="6600" dirty="0" smtClean="0">
                <a:latin typeface="AR CHRISTY" pitchFamily="2" charset="0"/>
              </a:rPr>
              <a:t>CERES</a:t>
            </a:r>
            <a:endParaRPr lang="en-US" sz="6600" dirty="0">
              <a:latin typeface="AR CHRISTY" pitchFamily="2" charset="0"/>
            </a:endParaRPr>
          </a:p>
        </p:txBody>
      </p:sp>
      <p:sp>
        <p:nvSpPr>
          <p:cNvPr id="5" name="TextBox 4"/>
          <p:cNvSpPr txBox="1"/>
          <p:nvPr/>
        </p:nvSpPr>
        <p:spPr>
          <a:xfrm>
            <a:off x="2819400" y="1891605"/>
            <a:ext cx="6019800" cy="1384995"/>
          </a:xfrm>
          <a:prstGeom prst="rect">
            <a:avLst/>
          </a:prstGeom>
          <a:noFill/>
        </p:spPr>
        <p:txBody>
          <a:bodyPr wrap="square" rtlCol="0">
            <a:spAutoFit/>
          </a:bodyPr>
          <a:lstStyle/>
          <a:p>
            <a:pPr algn="ctr"/>
            <a:r>
              <a:rPr lang="en-US" sz="2800" dirty="0" smtClean="0">
                <a:solidFill>
                  <a:schemeClr val="accent6">
                    <a:lumMod val="40000"/>
                    <a:lumOff val="60000"/>
                  </a:schemeClr>
                </a:solidFill>
              </a:rPr>
              <a:t>--with a diameter of 480 miles. Most of asteroids only have diameters of less fifty miles.</a:t>
            </a:r>
            <a:endParaRPr lang="en-US" sz="2800" dirty="0">
              <a:solidFill>
                <a:schemeClr val="accent6">
                  <a:lumMod val="40000"/>
                  <a:lumOff val="60000"/>
                </a:schemeClr>
              </a:solidFill>
            </a:endParaRPr>
          </a:p>
        </p:txBody>
      </p:sp>
      <p:pic>
        <p:nvPicPr>
          <p:cNvPr id="6" name="Picture 5" descr="hermes.jpg"/>
          <p:cNvPicPr>
            <a:picLocks noChangeAspect="1"/>
          </p:cNvPicPr>
          <p:nvPr/>
        </p:nvPicPr>
        <p:blipFill>
          <a:blip r:embed="rId3">
            <a:clrChange>
              <a:clrFrom>
                <a:srgbClr val="262626"/>
              </a:clrFrom>
              <a:clrTo>
                <a:srgbClr val="262626">
                  <a:alpha val="0"/>
                </a:srgbClr>
              </a:clrTo>
            </a:clrChange>
          </a:blip>
          <a:srcRect l="8000" t="3084" r="8000" b="10565"/>
          <a:stretch>
            <a:fillRect/>
          </a:stretch>
        </p:blipFill>
        <p:spPr>
          <a:xfrm>
            <a:off x="152400" y="3835400"/>
            <a:ext cx="4648200" cy="3098800"/>
          </a:xfrm>
          <a:prstGeom prst="rect">
            <a:avLst/>
          </a:prstGeom>
        </p:spPr>
      </p:pic>
      <p:sp>
        <p:nvSpPr>
          <p:cNvPr id="7" name="TextBox 6"/>
          <p:cNvSpPr txBox="1"/>
          <p:nvPr/>
        </p:nvSpPr>
        <p:spPr>
          <a:xfrm>
            <a:off x="2667000" y="3159204"/>
            <a:ext cx="4343400" cy="1107996"/>
          </a:xfrm>
          <a:prstGeom prst="rect">
            <a:avLst/>
          </a:prstGeom>
          <a:noFill/>
        </p:spPr>
        <p:txBody>
          <a:bodyPr wrap="square" rtlCol="0">
            <a:spAutoFit/>
          </a:bodyPr>
          <a:lstStyle/>
          <a:p>
            <a:r>
              <a:rPr lang="en-US" sz="6600" dirty="0" smtClean="0">
                <a:latin typeface="AR CHRISTY" pitchFamily="2" charset="0"/>
              </a:rPr>
              <a:t>Hermes</a:t>
            </a:r>
            <a:endParaRPr lang="en-US" sz="6600" dirty="0">
              <a:latin typeface="AR CHRISTY" pitchFamily="2" charset="0"/>
            </a:endParaRPr>
          </a:p>
        </p:txBody>
      </p:sp>
      <p:sp>
        <p:nvSpPr>
          <p:cNvPr id="8" name="TextBox 7"/>
          <p:cNvSpPr txBox="1"/>
          <p:nvPr/>
        </p:nvSpPr>
        <p:spPr>
          <a:xfrm>
            <a:off x="4267200" y="4038600"/>
            <a:ext cx="4495800" cy="1384995"/>
          </a:xfrm>
          <a:prstGeom prst="rect">
            <a:avLst/>
          </a:prstGeom>
          <a:noFill/>
        </p:spPr>
        <p:txBody>
          <a:bodyPr wrap="square" rtlCol="0">
            <a:spAutoFit/>
          </a:bodyPr>
          <a:lstStyle/>
          <a:p>
            <a:pPr algn="ctr"/>
            <a:r>
              <a:rPr lang="en-US" sz="2800" dirty="0" smtClean="0">
                <a:solidFill>
                  <a:schemeClr val="accent5">
                    <a:lumMod val="40000"/>
                    <a:lumOff val="60000"/>
                  </a:schemeClr>
                </a:solidFill>
              </a:rPr>
              <a:t>Asteroids come quite close to earth and Hermes is the one of them.</a:t>
            </a:r>
            <a:endParaRPr lang="en-US" sz="2800" dirty="0">
              <a:solidFill>
                <a:schemeClr val="accent5">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teor-shower.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0" y="0"/>
            <a:ext cx="8991600" cy="1323439"/>
          </a:xfrm>
          <a:prstGeom prst="rect">
            <a:avLst/>
          </a:prstGeom>
          <a:noFill/>
        </p:spPr>
        <p:txBody>
          <a:bodyPr wrap="square" rtlCol="0">
            <a:spAutoFit/>
          </a:bodyPr>
          <a:lstStyle/>
          <a:p>
            <a:r>
              <a:rPr lang="en-US" sz="8000" dirty="0" smtClean="0">
                <a:solidFill>
                  <a:srgbClr val="FFFF00"/>
                </a:solidFill>
                <a:latin typeface="Gear Crank" pitchFamily="34" charset="0"/>
              </a:rPr>
              <a:t>meteors</a:t>
            </a:r>
            <a:endParaRPr lang="en-US" sz="8000" dirty="0">
              <a:solidFill>
                <a:srgbClr val="FFFF00"/>
              </a:solidFill>
              <a:latin typeface="Gear Crank" pitchFamily="34" charset="0"/>
            </a:endParaRPr>
          </a:p>
        </p:txBody>
      </p:sp>
      <p:sp>
        <p:nvSpPr>
          <p:cNvPr id="5" name="TextBox 4"/>
          <p:cNvSpPr txBox="1"/>
          <p:nvPr/>
        </p:nvSpPr>
        <p:spPr>
          <a:xfrm>
            <a:off x="-14068" y="1295400"/>
            <a:ext cx="9144000" cy="830997"/>
          </a:xfrm>
          <a:prstGeom prst="rect">
            <a:avLst/>
          </a:prstGeom>
          <a:noFill/>
        </p:spPr>
        <p:txBody>
          <a:bodyPr wrap="square" rtlCol="0">
            <a:spAutoFit/>
          </a:bodyPr>
          <a:lstStyle/>
          <a:p>
            <a:pPr algn="ctr"/>
            <a:r>
              <a:rPr lang="en-US" sz="2400" dirty="0" smtClean="0">
                <a:latin typeface="Broadway" pitchFamily="82" charset="0"/>
              </a:rPr>
              <a:t>--are popularly known as “ Shooting Star “ or “Falling Star”, but actually they are not star.</a:t>
            </a:r>
            <a:endParaRPr lang="en-US" sz="2400" dirty="0">
              <a:latin typeface="Broadway" pitchFamily="82" charset="0"/>
            </a:endParaRPr>
          </a:p>
        </p:txBody>
      </p:sp>
      <p:sp>
        <p:nvSpPr>
          <p:cNvPr id="6" name="TextBox 5"/>
          <p:cNvSpPr txBox="1"/>
          <p:nvPr/>
        </p:nvSpPr>
        <p:spPr>
          <a:xfrm>
            <a:off x="0" y="2209800"/>
            <a:ext cx="9144000" cy="830997"/>
          </a:xfrm>
          <a:prstGeom prst="rect">
            <a:avLst/>
          </a:prstGeom>
          <a:noFill/>
        </p:spPr>
        <p:txBody>
          <a:bodyPr wrap="square" rtlCol="0">
            <a:spAutoFit/>
          </a:bodyPr>
          <a:lstStyle/>
          <a:p>
            <a:pPr algn="ctr"/>
            <a:r>
              <a:rPr lang="en-US" sz="2400" dirty="0" smtClean="0">
                <a:latin typeface="Eras Bold ITC" pitchFamily="34" charset="0"/>
              </a:rPr>
              <a:t>-- they are lumps or irregularly shaped masses of metals or rocks that are speeding around in space.</a:t>
            </a:r>
            <a:endParaRPr lang="en-US" sz="2400" dirty="0">
              <a:latin typeface="Eras Bold ITC" pitchFamily="34" charset="0"/>
            </a:endParaRPr>
          </a:p>
        </p:txBody>
      </p:sp>
      <p:sp>
        <p:nvSpPr>
          <p:cNvPr id="7" name="TextBox 6"/>
          <p:cNvSpPr txBox="1"/>
          <p:nvPr/>
        </p:nvSpPr>
        <p:spPr>
          <a:xfrm>
            <a:off x="0" y="3124200"/>
            <a:ext cx="9144000" cy="1200329"/>
          </a:xfrm>
          <a:prstGeom prst="rect">
            <a:avLst/>
          </a:prstGeom>
          <a:noFill/>
        </p:spPr>
        <p:txBody>
          <a:bodyPr wrap="square" rtlCol="0">
            <a:spAutoFit/>
          </a:bodyPr>
          <a:lstStyle/>
          <a:p>
            <a:pPr algn="ctr"/>
            <a:r>
              <a:rPr lang="en-US" sz="2400" dirty="0" smtClean="0">
                <a:latin typeface="Aharoni" pitchFamily="2" charset="-79"/>
                <a:cs typeface="Aharoni" pitchFamily="2" charset="-79"/>
              </a:rPr>
              <a:t>-- when such a swiftly moving body penetrates the atmosphere and becomes so heated from air  resistance that it begins to glow, it is called METEORITES</a:t>
            </a:r>
            <a:endParaRPr lang="en-US" sz="2400" dirty="0">
              <a:latin typeface="Aharoni" pitchFamily="2" charset="-79"/>
              <a:cs typeface="Aharoni" pitchFamily="2" charset="-79"/>
            </a:endParaRPr>
          </a:p>
        </p:txBody>
      </p:sp>
      <p:pic>
        <p:nvPicPr>
          <p:cNvPr id="11" name="Picture 10" descr="m1.jpg"/>
          <p:cNvPicPr>
            <a:picLocks noChangeAspect="1"/>
          </p:cNvPicPr>
          <p:nvPr/>
        </p:nvPicPr>
        <p:blipFill>
          <a:blip r:embed="rId3"/>
          <a:stretch>
            <a:fillRect/>
          </a:stretch>
        </p:blipFill>
        <p:spPr>
          <a:xfrm>
            <a:off x="0" y="4343400"/>
            <a:ext cx="2743200" cy="2514600"/>
          </a:xfrm>
          <a:prstGeom prst="rect">
            <a:avLst/>
          </a:prstGeom>
        </p:spPr>
      </p:pic>
      <p:pic>
        <p:nvPicPr>
          <p:cNvPr id="12" name="Picture 11" descr="m2.jpg"/>
          <p:cNvPicPr>
            <a:picLocks noChangeAspect="1"/>
          </p:cNvPicPr>
          <p:nvPr/>
        </p:nvPicPr>
        <p:blipFill>
          <a:blip r:embed="rId4"/>
          <a:stretch>
            <a:fillRect/>
          </a:stretch>
        </p:blipFill>
        <p:spPr>
          <a:xfrm>
            <a:off x="2667000" y="4267200"/>
            <a:ext cx="2743200" cy="2590800"/>
          </a:xfrm>
          <a:prstGeom prst="rect">
            <a:avLst/>
          </a:prstGeom>
        </p:spPr>
      </p:pic>
      <p:pic>
        <p:nvPicPr>
          <p:cNvPr id="13" name="Picture 12" descr="m3.jpg"/>
          <p:cNvPicPr>
            <a:picLocks noChangeAspect="1"/>
          </p:cNvPicPr>
          <p:nvPr/>
        </p:nvPicPr>
        <p:blipFill>
          <a:blip r:embed="rId5"/>
          <a:stretch>
            <a:fillRect/>
          </a:stretch>
        </p:blipFill>
        <p:spPr>
          <a:xfrm>
            <a:off x="5410200" y="4419600"/>
            <a:ext cx="3733800" cy="2438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llas.jpg"/>
          <p:cNvPicPr>
            <a:picLocks noChangeAspect="1"/>
          </p:cNvPicPr>
          <p:nvPr/>
        </p:nvPicPr>
        <p:blipFill>
          <a:blip r:embed="rId2"/>
          <a:stretch>
            <a:fillRect/>
          </a:stretch>
        </p:blipFill>
        <p:spPr>
          <a:xfrm>
            <a:off x="1447800" y="1752600"/>
            <a:ext cx="1603269" cy="1603269"/>
          </a:xfrm>
          <a:prstGeom prst="rect">
            <a:avLst/>
          </a:prstGeom>
        </p:spPr>
      </p:pic>
      <p:sp>
        <p:nvSpPr>
          <p:cNvPr id="4" name="TextBox 3"/>
          <p:cNvSpPr txBox="1"/>
          <p:nvPr/>
        </p:nvSpPr>
        <p:spPr>
          <a:xfrm>
            <a:off x="0" y="0"/>
            <a:ext cx="9144000" cy="1938992"/>
          </a:xfrm>
          <a:prstGeom prst="rect">
            <a:avLst/>
          </a:prstGeom>
          <a:noFill/>
        </p:spPr>
        <p:txBody>
          <a:bodyPr wrap="square" rtlCol="0">
            <a:spAutoFit/>
          </a:bodyPr>
          <a:lstStyle/>
          <a:p>
            <a:pPr algn="ctr"/>
            <a:r>
              <a:rPr lang="en-US" sz="6000" dirty="0" smtClean="0">
                <a:latin typeface="Gawain" pitchFamily="2" charset="0"/>
              </a:rPr>
              <a:t>The Largest Asteroids</a:t>
            </a:r>
            <a:endParaRPr lang="en-US" sz="6000" dirty="0">
              <a:latin typeface="Gawain" pitchFamily="2" charset="0"/>
            </a:endParaRPr>
          </a:p>
        </p:txBody>
      </p:sp>
      <p:pic>
        <p:nvPicPr>
          <p:cNvPr id="5" name="Picture 4" descr="R3100103-Ceres-SPL.jpg"/>
          <p:cNvPicPr>
            <a:picLocks noChangeAspect="1"/>
          </p:cNvPicPr>
          <p:nvPr/>
        </p:nvPicPr>
        <p:blipFill>
          <a:blip r:embed="rId3"/>
          <a:srcRect l="13714" t="15698" r="16000" b="18023"/>
          <a:stretch>
            <a:fillRect/>
          </a:stretch>
        </p:blipFill>
        <p:spPr>
          <a:xfrm>
            <a:off x="0" y="1981200"/>
            <a:ext cx="1295400" cy="1200615"/>
          </a:xfrm>
          <a:prstGeom prst="rect">
            <a:avLst/>
          </a:prstGeom>
        </p:spPr>
      </p:pic>
      <p:pic>
        <p:nvPicPr>
          <p:cNvPr id="7" name="Picture 6" descr="R3100128-Vesta_asteroid,_artwork-SPL.jpg"/>
          <p:cNvPicPr>
            <a:picLocks noChangeAspect="1"/>
          </p:cNvPicPr>
          <p:nvPr/>
        </p:nvPicPr>
        <p:blipFill>
          <a:blip r:embed="rId4">
            <a:clrChange>
              <a:clrFrom>
                <a:srgbClr val="00030A"/>
              </a:clrFrom>
              <a:clrTo>
                <a:srgbClr val="00030A">
                  <a:alpha val="0"/>
                </a:srgbClr>
              </a:clrTo>
            </a:clrChange>
          </a:blip>
          <a:srcRect l="11509" t="13819" r="16038" b="9296"/>
          <a:stretch>
            <a:fillRect/>
          </a:stretch>
        </p:blipFill>
        <p:spPr>
          <a:xfrm>
            <a:off x="3194423" y="1905000"/>
            <a:ext cx="1529977" cy="1219200"/>
          </a:xfrm>
          <a:prstGeom prst="rect">
            <a:avLst/>
          </a:prstGeom>
        </p:spPr>
      </p:pic>
      <p:pic>
        <p:nvPicPr>
          <p:cNvPr id="8" name="Picture 7" descr="hygiea.jpg"/>
          <p:cNvPicPr>
            <a:picLocks noChangeAspect="1"/>
          </p:cNvPicPr>
          <p:nvPr/>
        </p:nvPicPr>
        <p:blipFill>
          <a:blip r:embed="rId5"/>
          <a:stretch>
            <a:fillRect/>
          </a:stretch>
        </p:blipFill>
        <p:spPr>
          <a:xfrm>
            <a:off x="4953000" y="1981200"/>
            <a:ext cx="1028700" cy="1028700"/>
          </a:xfrm>
          <a:prstGeom prst="rect">
            <a:avLst/>
          </a:prstGeom>
        </p:spPr>
      </p:pic>
      <p:pic>
        <p:nvPicPr>
          <p:cNvPr id="9" name="Picture 8" descr="euphrosyne.jpg"/>
          <p:cNvPicPr>
            <a:picLocks noChangeAspect="1"/>
          </p:cNvPicPr>
          <p:nvPr/>
        </p:nvPicPr>
        <p:blipFill>
          <a:blip r:embed="rId6">
            <a:clrChange>
              <a:clrFrom>
                <a:srgbClr val="000000"/>
              </a:clrFrom>
              <a:clrTo>
                <a:srgbClr val="000000">
                  <a:alpha val="0"/>
                </a:srgbClr>
              </a:clrTo>
            </a:clrChange>
          </a:blip>
          <a:stretch>
            <a:fillRect/>
          </a:stretch>
        </p:blipFill>
        <p:spPr>
          <a:xfrm>
            <a:off x="6010275" y="1600200"/>
            <a:ext cx="2143125" cy="2143125"/>
          </a:xfrm>
          <a:prstGeom prst="rect">
            <a:avLst/>
          </a:prstGeom>
        </p:spPr>
      </p:pic>
      <p:pic>
        <p:nvPicPr>
          <p:cNvPr id="10" name="Picture 9" descr="intermnia.jpg"/>
          <p:cNvPicPr>
            <a:picLocks noChangeAspect="1"/>
          </p:cNvPicPr>
          <p:nvPr/>
        </p:nvPicPr>
        <p:blipFill>
          <a:blip r:embed="rId7"/>
          <a:stretch>
            <a:fillRect/>
          </a:stretch>
        </p:blipFill>
        <p:spPr>
          <a:xfrm>
            <a:off x="152400" y="4343400"/>
            <a:ext cx="1905000" cy="1905000"/>
          </a:xfrm>
          <a:prstGeom prst="rect">
            <a:avLst/>
          </a:prstGeom>
        </p:spPr>
      </p:pic>
      <p:pic>
        <p:nvPicPr>
          <p:cNvPr id="11" name="Picture 10" descr="davida.JPG"/>
          <p:cNvPicPr>
            <a:picLocks noChangeAspect="1"/>
          </p:cNvPicPr>
          <p:nvPr/>
        </p:nvPicPr>
        <p:blipFill>
          <a:blip r:embed="rId8"/>
          <a:stretch>
            <a:fillRect/>
          </a:stretch>
        </p:blipFill>
        <p:spPr>
          <a:xfrm>
            <a:off x="2590800" y="4495800"/>
            <a:ext cx="1676400" cy="1676400"/>
          </a:xfrm>
          <a:prstGeom prst="rect">
            <a:avLst/>
          </a:prstGeom>
        </p:spPr>
      </p:pic>
      <p:pic>
        <p:nvPicPr>
          <p:cNvPr id="12" name="Picture 11" descr="cybele.jpg"/>
          <p:cNvPicPr>
            <a:picLocks noChangeAspect="1"/>
          </p:cNvPicPr>
          <p:nvPr/>
        </p:nvPicPr>
        <p:blipFill>
          <a:blip r:embed="rId9"/>
          <a:stretch>
            <a:fillRect/>
          </a:stretch>
        </p:blipFill>
        <p:spPr>
          <a:xfrm>
            <a:off x="4876800" y="4495800"/>
            <a:ext cx="1625600" cy="1625600"/>
          </a:xfrm>
          <a:prstGeom prst="rect">
            <a:avLst/>
          </a:prstGeom>
        </p:spPr>
      </p:pic>
      <p:pic>
        <p:nvPicPr>
          <p:cNvPr id="13" name="Picture 12" descr="europa.jpg"/>
          <p:cNvPicPr>
            <a:picLocks noChangeAspect="1"/>
          </p:cNvPicPr>
          <p:nvPr/>
        </p:nvPicPr>
        <p:blipFill>
          <a:blip r:embed="rId10" cstate="print"/>
          <a:stretch>
            <a:fillRect/>
          </a:stretch>
        </p:blipFill>
        <p:spPr>
          <a:xfrm>
            <a:off x="6934200" y="4419600"/>
            <a:ext cx="1757795" cy="1733550"/>
          </a:xfrm>
          <a:prstGeom prst="rect">
            <a:avLst/>
          </a:prstGeom>
        </p:spPr>
      </p:pic>
      <p:sp>
        <p:nvSpPr>
          <p:cNvPr id="14" name="TextBox 13"/>
          <p:cNvSpPr txBox="1"/>
          <p:nvPr/>
        </p:nvSpPr>
        <p:spPr>
          <a:xfrm>
            <a:off x="0" y="3200400"/>
            <a:ext cx="1143000" cy="400110"/>
          </a:xfrm>
          <a:prstGeom prst="rect">
            <a:avLst/>
          </a:prstGeom>
          <a:noFill/>
        </p:spPr>
        <p:txBody>
          <a:bodyPr wrap="square" rtlCol="0">
            <a:spAutoFit/>
          </a:bodyPr>
          <a:lstStyle/>
          <a:p>
            <a:r>
              <a:rPr lang="en-US" sz="2000" dirty="0" smtClean="0"/>
              <a:t>Ceres</a:t>
            </a:r>
            <a:endParaRPr lang="en-US" sz="2000" dirty="0"/>
          </a:p>
        </p:txBody>
      </p:sp>
      <p:sp>
        <p:nvSpPr>
          <p:cNvPr id="15" name="TextBox 14"/>
          <p:cNvSpPr txBox="1"/>
          <p:nvPr/>
        </p:nvSpPr>
        <p:spPr>
          <a:xfrm>
            <a:off x="1447800" y="3352800"/>
            <a:ext cx="1447800" cy="400110"/>
          </a:xfrm>
          <a:prstGeom prst="rect">
            <a:avLst/>
          </a:prstGeom>
          <a:noFill/>
        </p:spPr>
        <p:txBody>
          <a:bodyPr wrap="square" rtlCol="0">
            <a:spAutoFit/>
          </a:bodyPr>
          <a:lstStyle/>
          <a:p>
            <a:r>
              <a:rPr lang="en-US" sz="2000" dirty="0" smtClean="0"/>
              <a:t>Pallas</a:t>
            </a:r>
            <a:endParaRPr lang="en-US" sz="2000" dirty="0"/>
          </a:p>
        </p:txBody>
      </p:sp>
      <p:sp>
        <p:nvSpPr>
          <p:cNvPr id="16" name="TextBox 15"/>
          <p:cNvSpPr txBox="1"/>
          <p:nvPr/>
        </p:nvSpPr>
        <p:spPr>
          <a:xfrm>
            <a:off x="3276600" y="3276600"/>
            <a:ext cx="1447800" cy="400110"/>
          </a:xfrm>
          <a:prstGeom prst="rect">
            <a:avLst/>
          </a:prstGeom>
          <a:noFill/>
        </p:spPr>
        <p:txBody>
          <a:bodyPr wrap="square" rtlCol="0">
            <a:spAutoFit/>
          </a:bodyPr>
          <a:lstStyle/>
          <a:p>
            <a:r>
              <a:rPr lang="en-US" sz="2000" dirty="0" smtClean="0"/>
              <a:t>Vesta</a:t>
            </a:r>
            <a:endParaRPr lang="en-US" sz="2000" dirty="0"/>
          </a:p>
        </p:txBody>
      </p:sp>
      <p:sp>
        <p:nvSpPr>
          <p:cNvPr id="17" name="TextBox 16"/>
          <p:cNvSpPr txBox="1"/>
          <p:nvPr/>
        </p:nvSpPr>
        <p:spPr>
          <a:xfrm>
            <a:off x="4953000" y="3276600"/>
            <a:ext cx="1447800" cy="400110"/>
          </a:xfrm>
          <a:prstGeom prst="rect">
            <a:avLst/>
          </a:prstGeom>
          <a:noFill/>
        </p:spPr>
        <p:txBody>
          <a:bodyPr wrap="square" rtlCol="0">
            <a:spAutoFit/>
          </a:bodyPr>
          <a:lstStyle/>
          <a:p>
            <a:r>
              <a:rPr lang="en-US" sz="2000" dirty="0" smtClean="0"/>
              <a:t>Hygeia</a:t>
            </a:r>
            <a:endParaRPr lang="en-US" sz="2000" dirty="0"/>
          </a:p>
        </p:txBody>
      </p:sp>
      <p:sp>
        <p:nvSpPr>
          <p:cNvPr id="18" name="TextBox 17"/>
          <p:cNvSpPr txBox="1"/>
          <p:nvPr/>
        </p:nvSpPr>
        <p:spPr>
          <a:xfrm>
            <a:off x="6705600" y="3429000"/>
            <a:ext cx="1447800" cy="400110"/>
          </a:xfrm>
          <a:prstGeom prst="rect">
            <a:avLst/>
          </a:prstGeom>
          <a:noFill/>
        </p:spPr>
        <p:txBody>
          <a:bodyPr wrap="square" rtlCol="0">
            <a:spAutoFit/>
          </a:bodyPr>
          <a:lstStyle/>
          <a:p>
            <a:r>
              <a:rPr lang="en-US" sz="2000" dirty="0" smtClean="0"/>
              <a:t>Euphrosyne</a:t>
            </a:r>
            <a:endParaRPr lang="en-US" sz="2000" dirty="0"/>
          </a:p>
        </p:txBody>
      </p:sp>
      <p:sp>
        <p:nvSpPr>
          <p:cNvPr id="19" name="TextBox 18"/>
          <p:cNvSpPr txBox="1"/>
          <p:nvPr/>
        </p:nvSpPr>
        <p:spPr>
          <a:xfrm>
            <a:off x="76200" y="6096000"/>
            <a:ext cx="1447800" cy="400110"/>
          </a:xfrm>
          <a:prstGeom prst="rect">
            <a:avLst/>
          </a:prstGeom>
          <a:noFill/>
        </p:spPr>
        <p:txBody>
          <a:bodyPr wrap="square" rtlCol="0">
            <a:spAutoFit/>
          </a:bodyPr>
          <a:lstStyle/>
          <a:p>
            <a:r>
              <a:rPr lang="en-US" sz="2000" dirty="0" smtClean="0"/>
              <a:t>Interamnia</a:t>
            </a:r>
            <a:endParaRPr lang="en-US" sz="2000" dirty="0"/>
          </a:p>
        </p:txBody>
      </p:sp>
      <p:sp>
        <p:nvSpPr>
          <p:cNvPr id="20" name="TextBox 19"/>
          <p:cNvSpPr txBox="1"/>
          <p:nvPr/>
        </p:nvSpPr>
        <p:spPr>
          <a:xfrm>
            <a:off x="2590800" y="6248400"/>
            <a:ext cx="1219200" cy="400110"/>
          </a:xfrm>
          <a:prstGeom prst="rect">
            <a:avLst/>
          </a:prstGeom>
          <a:noFill/>
        </p:spPr>
        <p:txBody>
          <a:bodyPr wrap="square" rtlCol="0">
            <a:spAutoFit/>
          </a:bodyPr>
          <a:lstStyle/>
          <a:p>
            <a:r>
              <a:rPr lang="en-US" sz="2000" dirty="0" smtClean="0"/>
              <a:t>David</a:t>
            </a:r>
            <a:endParaRPr lang="en-US" sz="2000" dirty="0"/>
          </a:p>
        </p:txBody>
      </p:sp>
      <p:sp>
        <p:nvSpPr>
          <p:cNvPr id="21" name="TextBox 20"/>
          <p:cNvSpPr txBox="1"/>
          <p:nvPr/>
        </p:nvSpPr>
        <p:spPr>
          <a:xfrm>
            <a:off x="5105400" y="6324600"/>
            <a:ext cx="1066800" cy="400110"/>
          </a:xfrm>
          <a:prstGeom prst="rect">
            <a:avLst/>
          </a:prstGeom>
          <a:noFill/>
        </p:spPr>
        <p:txBody>
          <a:bodyPr wrap="square" rtlCol="0">
            <a:spAutoFit/>
          </a:bodyPr>
          <a:lstStyle/>
          <a:p>
            <a:r>
              <a:rPr lang="en-US" sz="2000" dirty="0" smtClean="0"/>
              <a:t>Cybele</a:t>
            </a:r>
            <a:endParaRPr lang="en-US" sz="2000" dirty="0"/>
          </a:p>
        </p:txBody>
      </p:sp>
      <p:sp>
        <p:nvSpPr>
          <p:cNvPr id="22" name="TextBox 21"/>
          <p:cNvSpPr txBox="1"/>
          <p:nvPr/>
        </p:nvSpPr>
        <p:spPr>
          <a:xfrm>
            <a:off x="7162800" y="6248400"/>
            <a:ext cx="1219200" cy="400110"/>
          </a:xfrm>
          <a:prstGeom prst="rect">
            <a:avLst/>
          </a:prstGeom>
          <a:noFill/>
        </p:spPr>
        <p:txBody>
          <a:bodyPr wrap="square" rtlCol="0">
            <a:spAutoFit/>
          </a:bodyPr>
          <a:lstStyle/>
          <a:p>
            <a:r>
              <a:rPr lang="en-US" sz="2000" dirty="0" smtClean="0"/>
              <a:t>Europa</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to="" calcmode="lin" valueType="num">
                                      <p:cBhvr>
                                        <p:cTn id="15" dur="1" fill="hold"/>
                                        <p:tgtEl>
                                          <p:spTgt spid="1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to="" calcmode="lin" valueType="num">
                                      <p:cBhvr>
                                        <p:cTn id="21" dur="1" fill="hold"/>
                                        <p:tgtEl>
                                          <p:spTgt spid="15"/>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to="" calcmode="lin" valueType="num">
                                      <p:cBhvr>
                                        <p:cTn id="30" dur="1" fill="hold"/>
                                        <p:tgtEl>
                                          <p:spTgt spid="8"/>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to="" calcmode="lin" valueType="num">
                                      <p:cBhvr>
                                        <p:cTn id="33" dur="1" fill="hold"/>
                                        <p:tgtEl>
                                          <p:spTgt spid="17"/>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to="" calcmode="lin" valueType="num">
                                      <p:cBhvr>
                                        <p:cTn id="36" dur="1" fill="hold"/>
                                        <p:tgtEl>
                                          <p:spTgt spid="9"/>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to="" calcmode="lin" valueType="num">
                                      <p:cBhvr>
                                        <p:cTn id="39" dur="1" fill="hold"/>
                                        <p:tgtEl>
                                          <p:spTgt spid="18"/>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to="" calcmode="lin" valueType="num">
                                      <p:cBhvr>
                                        <p:cTn id="45" dur="1" fill="hold"/>
                                        <p:tgtEl>
                                          <p:spTgt spid="19"/>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to="" calcmode="lin" valueType="num">
                                      <p:cBhvr>
                                        <p:cTn id="48" dur="1" fill="hold"/>
                                        <p:tgtEl>
                                          <p:spTgt spid="11"/>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to="" calcmode="lin" valueType="num">
                                      <p:cBhvr>
                                        <p:cTn id="51" dur="1" fill="hold"/>
                                        <p:tgtEl>
                                          <p:spTgt spid="20"/>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to="" calcmode="lin" valueType="num">
                                      <p:cBhvr>
                                        <p:cTn id="54" dur="1" fill="hold"/>
                                        <p:tgtEl>
                                          <p:spTgt spid="12"/>
                                        </p:tgtEl>
                                        <p:attrNameLst>
                                          <p:attrName/>
                                        </p:attrNameLst>
                                      </p:cBhvr>
                                    </p:anim>
                                  </p:childTnLst>
                                </p:cTn>
                              </p:par>
                              <p:par>
                                <p:cTn id="55" presetID="24"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to="" calcmode="lin" valueType="num">
                                      <p:cBhvr>
                                        <p:cTn id="57" dur="1" fill="hold"/>
                                        <p:tgtEl>
                                          <p:spTgt spid="21"/>
                                        </p:tgtEl>
                                        <p:attrNameLst>
                                          <p:attrName/>
                                        </p:attrNameLst>
                                      </p:cBhvr>
                                    </p:anim>
                                  </p:childTnLst>
                                </p:cTn>
                              </p:par>
                              <p:par>
                                <p:cTn id="58" presetID="24"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to="" calcmode="lin" valueType="num">
                                      <p:cBhvr>
                                        <p:cTn id="60" dur="1" fill="hold"/>
                                        <p:tgtEl>
                                          <p:spTgt spid="13"/>
                                        </p:tgtEl>
                                        <p:attrNameLst>
                                          <p:attrName/>
                                        </p:attrNameLst>
                                      </p:cBhvr>
                                    </p:anim>
                                  </p:childTnLst>
                                </p:cTn>
                              </p:par>
                              <p:par>
                                <p:cTn id="61" presetID="24"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to="" calcmode="lin" valueType="num">
                                      <p:cBhvr>
                                        <p:cTn id="63"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7" grpId="0"/>
      <p:bldP spid="18" grpId="0"/>
      <p:bldP spid="19" grpId="0"/>
      <p:bldP spid="20"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4495800" cy="1323439"/>
          </a:xfrm>
          <a:prstGeom prst="rect">
            <a:avLst/>
          </a:prstGeom>
          <a:noFill/>
        </p:spPr>
        <p:txBody>
          <a:bodyPr wrap="square" rtlCol="0">
            <a:spAutoFit/>
          </a:bodyPr>
          <a:lstStyle/>
          <a:p>
            <a:r>
              <a:rPr lang="en-US" sz="8000" dirty="0" smtClean="0">
                <a:solidFill>
                  <a:srgbClr val="FFFF00"/>
                </a:solidFill>
                <a:latin typeface="Argosy 3D" pitchFamily="2" charset="0"/>
              </a:rPr>
              <a:t>Meteor</a:t>
            </a:r>
            <a:endParaRPr lang="en-US" sz="8000" dirty="0">
              <a:solidFill>
                <a:srgbClr val="FFFF00"/>
              </a:solidFill>
              <a:latin typeface="Argosy 3D" pitchFamily="2" charset="0"/>
            </a:endParaRPr>
          </a:p>
        </p:txBody>
      </p:sp>
      <p:sp>
        <p:nvSpPr>
          <p:cNvPr id="3" name="TextBox 2"/>
          <p:cNvSpPr txBox="1"/>
          <p:nvPr/>
        </p:nvSpPr>
        <p:spPr>
          <a:xfrm>
            <a:off x="228600" y="1021140"/>
            <a:ext cx="8686800" cy="1569660"/>
          </a:xfrm>
          <a:prstGeom prst="rect">
            <a:avLst/>
          </a:prstGeom>
          <a:noFill/>
        </p:spPr>
        <p:txBody>
          <a:bodyPr wrap="square" rtlCol="0">
            <a:spAutoFit/>
          </a:bodyPr>
          <a:lstStyle/>
          <a:p>
            <a:pPr algn="ctr"/>
            <a:r>
              <a:rPr lang="en-US" sz="2400" dirty="0" smtClean="0">
                <a:solidFill>
                  <a:schemeClr val="accent2">
                    <a:lumMod val="40000"/>
                    <a:lumOff val="60000"/>
                  </a:schemeClr>
                </a:solidFill>
              </a:rPr>
              <a:t>-- which are initially cold and dark masses, blow up when they enter the earth’s atmosphere. This happens because of the resistance of the atmosphere and the friction among meteors, causing them to  burn and glow.</a:t>
            </a:r>
            <a:endParaRPr lang="en-US" sz="2400" dirty="0">
              <a:solidFill>
                <a:schemeClr val="accent2">
                  <a:lumMod val="40000"/>
                  <a:lumOff val="60000"/>
                </a:schemeClr>
              </a:solidFill>
            </a:endParaRPr>
          </a:p>
        </p:txBody>
      </p:sp>
      <p:sp>
        <p:nvSpPr>
          <p:cNvPr id="4" name="TextBox 3"/>
          <p:cNvSpPr txBox="1"/>
          <p:nvPr/>
        </p:nvSpPr>
        <p:spPr>
          <a:xfrm>
            <a:off x="0" y="2457271"/>
            <a:ext cx="4953000" cy="2308324"/>
          </a:xfrm>
          <a:prstGeom prst="rect">
            <a:avLst/>
          </a:prstGeom>
          <a:noFill/>
        </p:spPr>
        <p:txBody>
          <a:bodyPr wrap="square" rtlCol="0">
            <a:spAutoFit/>
          </a:bodyPr>
          <a:lstStyle/>
          <a:p>
            <a:pPr algn="ctr"/>
            <a:r>
              <a:rPr lang="en-US" sz="2400" dirty="0" smtClean="0">
                <a:solidFill>
                  <a:schemeClr val="accent5">
                    <a:lumMod val="60000"/>
                    <a:lumOff val="40000"/>
                  </a:schemeClr>
                </a:solidFill>
              </a:rPr>
              <a:t>--They are called “Falling Stars”  because of their apparent brightness and the motion they make against background of a fixed star. To observers, they looks as if they are falling.</a:t>
            </a:r>
            <a:endParaRPr lang="en-US" sz="2400" dirty="0">
              <a:solidFill>
                <a:schemeClr val="accent5">
                  <a:lumMod val="60000"/>
                  <a:lumOff val="40000"/>
                </a:schemeClr>
              </a:solidFill>
            </a:endParaRPr>
          </a:p>
        </p:txBody>
      </p:sp>
      <p:sp>
        <p:nvSpPr>
          <p:cNvPr id="5" name="TextBox 4"/>
          <p:cNvSpPr txBox="1"/>
          <p:nvPr/>
        </p:nvSpPr>
        <p:spPr>
          <a:xfrm>
            <a:off x="0" y="4724400"/>
            <a:ext cx="4572000" cy="1569660"/>
          </a:xfrm>
          <a:prstGeom prst="rect">
            <a:avLst/>
          </a:prstGeom>
          <a:noFill/>
        </p:spPr>
        <p:txBody>
          <a:bodyPr wrap="square" rtlCol="0">
            <a:spAutoFit/>
          </a:bodyPr>
          <a:lstStyle/>
          <a:p>
            <a:pPr algn="ctr"/>
            <a:r>
              <a:rPr lang="en-US" sz="2400" dirty="0" smtClean="0">
                <a:solidFill>
                  <a:schemeClr val="accent1">
                    <a:lumMod val="60000"/>
                    <a:lumOff val="40000"/>
                  </a:schemeClr>
                </a:solidFill>
              </a:rPr>
              <a:t>-- are made of iron, nickel, and other metals that can be also fount on Earth. They classified  into three :</a:t>
            </a:r>
            <a:endParaRPr lang="en-US" sz="2400" dirty="0">
              <a:solidFill>
                <a:schemeClr val="accent1">
                  <a:lumMod val="60000"/>
                  <a:lumOff val="40000"/>
                </a:schemeClr>
              </a:solidFill>
            </a:endParaRPr>
          </a:p>
        </p:txBody>
      </p:sp>
      <p:pic>
        <p:nvPicPr>
          <p:cNvPr id="6" name="Picture 5" descr="falling star.jpg"/>
          <p:cNvPicPr>
            <a:picLocks noChangeAspect="1"/>
          </p:cNvPicPr>
          <p:nvPr/>
        </p:nvPicPr>
        <p:blipFill>
          <a:blip r:embed="rId2"/>
          <a:stretch>
            <a:fillRect/>
          </a:stretch>
        </p:blipFill>
        <p:spPr>
          <a:xfrm>
            <a:off x="5029200" y="2590800"/>
            <a:ext cx="1738009" cy="1219200"/>
          </a:xfrm>
          <a:prstGeom prst="rect">
            <a:avLst/>
          </a:prstGeom>
        </p:spPr>
      </p:pic>
      <p:pic>
        <p:nvPicPr>
          <p:cNvPr id="7" name="Picture 6" descr="iron-meteorite.jpg"/>
          <p:cNvPicPr>
            <a:picLocks noChangeAspect="1"/>
          </p:cNvPicPr>
          <p:nvPr/>
        </p:nvPicPr>
        <p:blipFill>
          <a:blip r:embed="rId3"/>
          <a:stretch>
            <a:fillRect/>
          </a:stretch>
        </p:blipFill>
        <p:spPr>
          <a:xfrm>
            <a:off x="5181600" y="3962400"/>
            <a:ext cx="1981200" cy="1485900"/>
          </a:xfrm>
          <a:prstGeom prst="rect">
            <a:avLst/>
          </a:prstGeom>
        </p:spPr>
      </p:pic>
      <p:pic>
        <p:nvPicPr>
          <p:cNvPr id="8" name="Picture 7" descr="stone meteor.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934200" y="5221367"/>
            <a:ext cx="2209800" cy="1636633"/>
          </a:xfrm>
          <a:prstGeom prst="rect">
            <a:avLst/>
          </a:prstGeom>
        </p:spPr>
      </p:pic>
      <p:pic>
        <p:nvPicPr>
          <p:cNvPr id="9" name="Picture 8" descr="stony.JPG"/>
          <p:cNvPicPr>
            <a:picLocks noChangeAspect="1"/>
          </p:cNvPicPr>
          <p:nvPr/>
        </p:nvPicPr>
        <p:blipFill>
          <a:blip r:embed="rId5" cstate="print">
            <a:clrChange>
              <a:clrFrom>
                <a:srgbClr val="030303"/>
              </a:clrFrom>
              <a:clrTo>
                <a:srgbClr val="030303">
                  <a:alpha val="0"/>
                </a:srgbClr>
              </a:clrTo>
            </a:clrChange>
          </a:blip>
          <a:stretch>
            <a:fillRect/>
          </a:stretch>
        </p:blipFill>
        <p:spPr>
          <a:xfrm>
            <a:off x="5334000" y="5486400"/>
            <a:ext cx="1524000" cy="1143000"/>
          </a:xfrm>
          <a:prstGeom prst="rect">
            <a:avLst/>
          </a:prstGeom>
        </p:spPr>
      </p:pic>
      <p:sp>
        <p:nvSpPr>
          <p:cNvPr id="10" name="TextBox 9"/>
          <p:cNvSpPr txBox="1"/>
          <p:nvPr/>
        </p:nvSpPr>
        <p:spPr>
          <a:xfrm>
            <a:off x="6858000" y="4114800"/>
            <a:ext cx="1752600" cy="369332"/>
          </a:xfrm>
          <a:prstGeom prst="rect">
            <a:avLst/>
          </a:prstGeom>
          <a:noFill/>
        </p:spPr>
        <p:txBody>
          <a:bodyPr wrap="square" rtlCol="0">
            <a:spAutoFit/>
          </a:bodyPr>
          <a:lstStyle/>
          <a:p>
            <a:r>
              <a:rPr lang="en-US" dirty="0" smtClean="0"/>
              <a:t>Iron meteorites</a:t>
            </a:r>
            <a:endParaRPr lang="en-US" dirty="0"/>
          </a:p>
        </p:txBody>
      </p:sp>
      <p:sp>
        <p:nvSpPr>
          <p:cNvPr id="11" name="TextBox 10"/>
          <p:cNvSpPr txBox="1"/>
          <p:nvPr/>
        </p:nvSpPr>
        <p:spPr>
          <a:xfrm>
            <a:off x="7315200" y="4953000"/>
            <a:ext cx="1828800" cy="369332"/>
          </a:xfrm>
          <a:prstGeom prst="rect">
            <a:avLst/>
          </a:prstGeom>
          <a:noFill/>
        </p:spPr>
        <p:txBody>
          <a:bodyPr wrap="square" rtlCol="0">
            <a:spAutoFit/>
          </a:bodyPr>
          <a:lstStyle/>
          <a:p>
            <a:r>
              <a:rPr lang="en-US" dirty="0" smtClean="0"/>
              <a:t>Stone Meteorites</a:t>
            </a:r>
            <a:endParaRPr lang="en-US" dirty="0"/>
          </a:p>
        </p:txBody>
      </p:sp>
      <p:sp>
        <p:nvSpPr>
          <p:cNvPr id="12" name="TextBox 11"/>
          <p:cNvSpPr txBox="1"/>
          <p:nvPr/>
        </p:nvSpPr>
        <p:spPr>
          <a:xfrm>
            <a:off x="3352800" y="5943600"/>
            <a:ext cx="1981200" cy="369332"/>
          </a:xfrm>
          <a:prstGeom prst="rect">
            <a:avLst/>
          </a:prstGeom>
          <a:noFill/>
        </p:spPr>
        <p:txBody>
          <a:bodyPr wrap="square" rtlCol="0">
            <a:spAutoFit/>
          </a:bodyPr>
          <a:lstStyle/>
          <a:p>
            <a:r>
              <a:rPr lang="en-US" dirty="0" smtClean="0"/>
              <a:t>Stony Meteorites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to="" calcmode="lin" valueType="num">
                                      <p:cBhvr>
                                        <p:cTn id="30" dur="1" fill="hold"/>
                                        <p:tgtEl>
                                          <p:spTgt spid="7"/>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to="" calcmode="lin" valueType="num">
                                      <p:cBhvr>
                                        <p:cTn id="33" dur="1" fill="hold"/>
                                        <p:tgtEl>
                                          <p:spTgt spid="10"/>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to="" calcmode="lin" valueType="num">
                                      <p:cBhvr>
                                        <p:cTn id="38" dur="1" fill="hold"/>
                                        <p:tgtEl>
                                          <p:spTgt spid="8"/>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to="" calcmode="lin" valueType="num">
                                      <p:cBhvr>
                                        <p:cTn id="41" dur="1" fill="hold"/>
                                        <p:tgtEl>
                                          <p:spTgt spid="11"/>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to="" calcmode="lin" valueType="num">
                                      <p:cBhvr>
                                        <p:cTn id="46" dur="1" fill="hold"/>
                                        <p:tgtEl>
                                          <p:spTgt spid="9"/>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to="" calcmode="lin" valueType="num">
                                      <p:cBhvr>
                                        <p:cTn id="49"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erse-with-zodiac-constellations-thumb23353203.jpg"/>
          <p:cNvPicPr>
            <a:picLocks noChangeAspect="1"/>
          </p:cNvPicPr>
          <p:nvPr/>
        </p:nvPicPr>
        <p:blipFill>
          <a:blip r:embed="rId2"/>
          <a:srcRect b="13514"/>
          <a:stretch>
            <a:fillRect/>
          </a:stretch>
        </p:blipFill>
        <p:spPr>
          <a:xfrm>
            <a:off x="3733800" y="1524000"/>
            <a:ext cx="5410200" cy="5181600"/>
          </a:xfrm>
          <a:prstGeom prst="rect">
            <a:avLst/>
          </a:prstGeom>
        </p:spPr>
      </p:pic>
      <p:pic>
        <p:nvPicPr>
          <p:cNvPr id="2" name="Picture 1" descr="celestial.jpg"/>
          <p:cNvPicPr>
            <a:picLocks noChangeAspect="1"/>
          </p:cNvPicPr>
          <p:nvPr/>
        </p:nvPicPr>
        <p:blipFill>
          <a:blip r:embed="rId3">
            <a:clrChange>
              <a:clrFrom>
                <a:srgbClr val="000000"/>
              </a:clrFrom>
              <a:clrTo>
                <a:srgbClr val="000000">
                  <a:alpha val="0"/>
                </a:srgbClr>
              </a:clrTo>
            </a:clrChange>
          </a:blip>
          <a:srcRect l="16883" t="17021" r="11039" b="14893"/>
          <a:stretch>
            <a:fillRect/>
          </a:stretch>
        </p:blipFill>
        <p:spPr>
          <a:xfrm>
            <a:off x="0" y="1600200"/>
            <a:ext cx="4495800" cy="5257800"/>
          </a:xfrm>
          <a:prstGeom prst="rect">
            <a:avLst/>
          </a:prstGeom>
        </p:spPr>
      </p:pic>
      <p:sp>
        <p:nvSpPr>
          <p:cNvPr id="3" name="TextBox 2"/>
          <p:cNvSpPr txBox="1"/>
          <p:nvPr/>
        </p:nvSpPr>
        <p:spPr>
          <a:xfrm>
            <a:off x="0" y="0"/>
            <a:ext cx="9144000" cy="1569660"/>
          </a:xfrm>
          <a:prstGeom prst="rect">
            <a:avLst/>
          </a:prstGeom>
          <a:noFill/>
        </p:spPr>
        <p:txBody>
          <a:bodyPr wrap="square" rtlCol="0">
            <a:spAutoFit/>
          </a:bodyPr>
          <a:lstStyle/>
          <a:p>
            <a:pPr algn="ctr"/>
            <a:r>
              <a:rPr lang="en-US" sz="4800" b="1" dirty="0" smtClean="0">
                <a:solidFill>
                  <a:srgbClr val="FFC000"/>
                </a:solidFill>
                <a:latin typeface="AR CHRISTY" pitchFamily="2" charset="0"/>
              </a:rPr>
              <a:t>The Stars, Galaxies, Constellation, and The Universe</a:t>
            </a:r>
            <a:endParaRPr lang="en-US" sz="4800" b="1" dirty="0">
              <a:solidFill>
                <a:srgbClr val="FFC000"/>
              </a:solidFill>
              <a:latin typeface="AR CHRIST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xima.jpg"/>
          <p:cNvPicPr>
            <a:picLocks noChangeAspect="1"/>
          </p:cNvPicPr>
          <p:nvPr/>
        </p:nvPicPr>
        <p:blipFill>
          <a:blip r:embed="rId2"/>
          <a:srcRect b="16049"/>
          <a:stretch>
            <a:fillRect/>
          </a:stretch>
        </p:blipFill>
        <p:spPr>
          <a:xfrm>
            <a:off x="0" y="0"/>
            <a:ext cx="9144000" cy="6858000"/>
          </a:xfrm>
          <a:prstGeom prst="rect">
            <a:avLst/>
          </a:prstGeom>
        </p:spPr>
      </p:pic>
      <p:sp>
        <p:nvSpPr>
          <p:cNvPr id="2" name="TextBox 1"/>
          <p:cNvSpPr txBox="1"/>
          <p:nvPr/>
        </p:nvSpPr>
        <p:spPr>
          <a:xfrm>
            <a:off x="0" y="-310991"/>
            <a:ext cx="6781800" cy="2215991"/>
          </a:xfrm>
          <a:prstGeom prst="rect">
            <a:avLst/>
          </a:prstGeom>
          <a:noFill/>
        </p:spPr>
        <p:txBody>
          <a:bodyPr wrap="square" rtlCol="0">
            <a:spAutoFit/>
          </a:bodyPr>
          <a:lstStyle/>
          <a:p>
            <a:r>
              <a:rPr lang="en-US" sz="13800" dirty="0" smtClean="0">
                <a:solidFill>
                  <a:schemeClr val="accent5">
                    <a:lumMod val="40000"/>
                    <a:lumOff val="60000"/>
                  </a:schemeClr>
                </a:solidFill>
                <a:latin typeface="AR DARLING" pitchFamily="2" charset="0"/>
              </a:rPr>
              <a:t>Star</a:t>
            </a:r>
            <a:endParaRPr lang="en-US" sz="13800" dirty="0">
              <a:solidFill>
                <a:schemeClr val="accent5">
                  <a:lumMod val="40000"/>
                  <a:lumOff val="60000"/>
                </a:schemeClr>
              </a:solidFill>
              <a:latin typeface="AR DARLING" pitchFamily="2" charset="0"/>
            </a:endParaRPr>
          </a:p>
        </p:txBody>
      </p:sp>
      <p:sp>
        <p:nvSpPr>
          <p:cNvPr id="4" name="TextBox 3"/>
          <p:cNvSpPr txBox="1"/>
          <p:nvPr/>
        </p:nvSpPr>
        <p:spPr>
          <a:xfrm>
            <a:off x="0" y="1600200"/>
            <a:ext cx="4648200" cy="1569660"/>
          </a:xfrm>
          <a:prstGeom prst="rect">
            <a:avLst/>
          </a:prstGeom>
          <a:noFill/>
        </p:spPr>
        <p:txBody>
          <a:bodyPr wrap="square" rtlCol="0">
            <a:spAutoFit/>
          </a:bodyPr>
          <a:lstStyle/>
          <a:p>
            <a:r>
              <a:rPr lang="en-US" sz="2400" dirty="0" smtClean="0">
                <a:solidFill>
                  <a:schemeClr val="accent2">
                    <a:lumMod val="40000"/>
                    <a:lumOff val="60000"/>
                  </a:schemeClr>
                </a:solidFill>
                <a:latin typeface="Aharoni" pitchFamily="2" charset="-79"/>
                <a:cs typeface="Aharoni" pitchFamily="2" charset="-79"/>
              </a:rPr>
              <a:t>-- are heavenly bodies with so much central heat an pressure that energy is generated in their interiors nuclear reaction</a:t>
            </a:r>
            <a:endParaRPr lang="en-US" sz="2400" dirty="0">
              <a:solidFill>
                <a:schemeClr val="accent2">
                  <a:lumMod val="40000"/>
                  <a:lumOff val="60000"/>
                </a:schemeClr>
              </a:solidFill>
              <a:latin typeface="Aharoni" pitchFamily="2" charset="-79"/>
              <a:cs typeface="Aharoni" pitchFamily="2" charset="-79"/>
            </a:endParaRPr>
          </a:p>
        </p:txBody>
      </p:sp>
      <p:sp>
        <p:nvSpPr>
          <p:cNvPr id="5" name="TextBox 4"/>
          <p:cNvSpPr txBox="1"/>
          <p:nvPr/>
        </p:nvSpPr>
        <p:spPr>
          <a:xfrm>
            <a:off x="0" y="3429000"/>
            <a:ext cx="4648200" cy="2308324"/>
          </a:xfrm>
          <a:prstGeom prst="rect">
            <a:avLst/>
          </a:prstGeom>
          <a:noFill/>
        </p:spPr>
        <p:txBody>
          <a:bodyPr wrap="square" rtlCol="0">
            <a:spAutoFit/>
          </a:bodyPr>
          <a:lstStyle/>
          <a:p>
            <a:r>
              <a:rPr lang="en-US" sz="2400" dirty="0" smtClean="0">
                <a:solidFill>
                  <a:schemeClr val="accent6">
                    <a:lumMod val="20000"/>
                    <a:lumOff val="80000"/>
                  </a:schemeClr>
                </a:solidFill>
                <a:latin typeface="Aharoni" pitchFamily="2" charset="-79"/>
                <a:cs typeface="Aharoni" pitchFamily="2" charset="-79"/>
              </a:rPr>
              <a:t>-- The most familiar stars visible in the night sky are ball of gas with solar composition, and the sizes usually a few times smaller or larger than the sun.</a:t>
            </a:r>
            <a:endParaRPr lang="en-US" sz="2400" dirty="0">
              <a:solidFill>
                <a:schemeClr val="accent6">
                  <a:lumMod val="20000"/>
                  <a:lumOff val="80000"/>
                </a:schemeClr>
              </a:solidFill>
              <a:latin typeface="Aharoni" pitchFamily="2" charset="-79"/>
              <a:cs typeface="Aharoni" pitchFamily="2" charset="-79"/>
            </a:endParaRPr>
          </a:p>
        </p:txBody>
      </p:sp>
      <p:pic>
        <p:nvPicPr>
          <p:cNvPr id="6" name="Picture 5" descr="Star Life Cycle from old book.jpg"/>
          <p:cNvPicPr>
            <a:picLocks noChangeAspect="1"/>
          </p:cNvPicPr>
          <p:nvPr/>
        </p:nvPicPr>
        <p:blipFill>
          <a:blip r:embed="rId3" cstate="print"/>
          <a:stretch>
            <a:fillRect/>
          </a:stretch>
        </p:blipFill>
        <p:spPr>
          <a:xfrm>
            <a:off x="4572000" y="0"/>
            <a:ext cx="4572000" cy="3657600"/>
          </a:xfrm>
          <a:prstGeom prst="rect">
            <a:avLst/>
          </a:prstGeom>
        </p:spPr>
      </p:pic>
      <p:pic>
        <p:nvPicPr>
          <p:cNvPr id="7" name="Picture 6" descr="ball of gas.jpg"/>
          <p:cNvPicPr>
            <a:picLocks noChangeAspect="1"/>
          </p:cNvPicPr>
          <p:nvPr/>
        </p:nvPicPr>
        <p:blipFill>
          <a:blip r:embed="rId4"/>
          <a:stretch>
            <a:fillRect/>
          </a:stretch>
        </p:blipFill>
        <p:spPr>
          <a:xfrm>
            <a:off x="4724400" y="3657600"/>
            <a:ext cx="4419600" cy="3200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4800" dirty="0" smtClean="0">
                <a:latin typeface="Gas Huffer Phat" pitchFamily="2" charset="0"/>
              </a:rPr>
              <a:t>NAMES OF STAR</a:t>
            </a:r>
            <a:endParaRPr lang="en-US" sz="4800" dirty="0">
              <a:latin typeface="Gas Huffer Phat" pitchFamily="2" charset="0"/>
            </a:endParaRPr>
          </a:p>
        </p:txBody>
      </p:sp>
      <p:sp>
        <p:nvSpPr>
          <p:cNvPr id="3" name="TextBox 2"/>
          <p:cNvSpPr txBox="1"/>
          <p:nvPr/>
        </p:nvSpPr>
        <p:spPr>
          <a:xfrm>
            <a:off x="0" y="1066800"/>
            <a:ext cx="4114800" cy="1938992"/>
          </a:xfrm>
          <a:prstGeom prst="rect">
            <a:avLst/>
          </a:prstGeom>
          <a:noFill/>
        </p:spPr>
        <p:txBody>
          <a:bodyPr wrap="square" rtlCol="0">
            <a:spAutoFit/>
          </a:bodyPr>
          <a:lstStyle/>
          <a:p>
            <a:r>
              <a:rPr lang="en-US" sz="2400" dirty="0" smtClean="0">
                <a:solidFill>
                  <a:srgbClr val="FFC000"/>
                </a:solidFill>
                <a:latin typeface="Agency FB" pitchFamily="34" charset="0"/>
              </a:rPr>
              <a:t>-- are named and catalogued by several systems. When  </a:t>
            </a:r>
            <a:r>
              <a:rPr lang="en-US" sz="2400" b="1" dirty="0" smtClean="0">
                <a:solidFill>
                  <a:srgbClr val="FFC000"/>
                </a:solidFill>
                <a:latin typeface="Agency FB" pitchFamily="34" charset="0"/>
              </a:rPr>
              <a:t>Ptolemy’s Almagest</a:t>
            </a:r>
            <a:r>
              <a:rPr lang="en-US" sz="2400" dirty="0" smtClean="0">
                <a:solidFill>
                  <a:srgbClr val="FFC000"/>
                </a:solidFill>
                <a:latin typeface="Agency FB" pitchFamily="34" charset="0"/>
              </a:rPr>
              <a:t> was passed on to Arab astronomers, many of the stars ended up with Arabic names.</a:t>
            </a:r>
            <a:endParaRPr lang="en-US" sz="2400" dirty="0">
              <a:solidFill>
                <a:srgbClr val="FFC000"/>
              </a:solidFill>
              <a:latin typeface="Agency FB" pitchFamily="34" charset="0"/>
            </a:endParaRPr>
          </a:p>
        </p:txBody>
      </p:sp>
      <p:sp>
        <p:nvSpPr>
          <p:cNvPr id="5" name="TextBox 4"/>
          <p:cNvSpPr txBox="1"/>
          <p:nvPr/>
        </p:nvSpPr>
        <p:spPr>
          <a:xfrm>
            <a:off x="0" y="2971800"/>
            <a:ext cx="4419600" cy="1200329"/>
          </a:xfrm>
          <a:prstGeom prst="rect">
            <a:avLst/>
          </a:prstGeom>
          <a:noFill/>
        </p:spPr>
        <p:txBody>
          <a:bodyPr wrap="square" rtlCol="0">
            <a:spAutoFit/>
          </a:bodyPr>
          <a:lstStyle/>
          <a:p>
            <a:r>
              <a:rPr lang="en-US" sz="2400" dirty="0" smtClean="0">
                <a:latin typeface="Agency FB" pitchFamily="34" charset="0"/>
              </a:rPr>
              <a:t> -- Al is the common Arabic article, many stars start their names with Al; e.g., Alel, Altair and Alcor.</a:t>
            </a:r>
            <a:endParaRPr lang="en-US" sz="2400" dirty="0">
              <a:latin typeface="Agency FB" pitchFamily="34" charset="0"/>
            </a:endParaRPr>
          </a:p>
        </p:txBody>
      </p:sp>
      <p:sp>
        <p:nvSpPr>
          <p:cNvPr id="6" name="TextBox 5"/>
          <p:cNvSpPr txBox="1"/>
          <p:nvPr/>
        </p:nvSpPr>
        <p:spPr>
          <a:xfrm>
            <a:off x="0" y="4191000"/>
            <a:ext cx="3962400" cy="830997"/>
          </a:xfrm>
          <a:prstGeom prst="rect">
            <a:avLst/>
          </a:prstGeom>
          <a:noFill/>
        </p:spPr>
        <p:txBody>
          <a:bodyPr wrap="square" rtlCol="0">
            <a:spAutoFit/>
          </a:bodyPr>
          <a:lstStyle/>
          <a:p>
            <a:r>
              <a:rPr lang="en-US" sz="2400" dirty="0" smtClean="0">
                <a:solidFill>
                  <a:srgbClr val="FFFF00"/>
                </a:solidFill>
                <a:latin typeface="Agency FB" pitchFamily="34" charset="0"/>
              </a:rPr>
              <a:t>-- The brightest Star in the constellation is called Alpha Centauri.</a:t>
            </a:r>
            <a:endParaRPr lang="en-US" sz="2400" dirty="0">
              <a:solidFill>
                <a:srgbClr val="FFFF00"/>
              </a:solidFill>
              <a:latin typeface="Agency FB" pitchFamily="34" charset="0"/>
            </a:endParaRPr>
          </a:p>
        </p:txBody>
      </p:sp>
      <p:sp>
        <p:nvSpPr>
          <p:cNvPr id="7" name="TextBox 6"/>
          <p:cNvSpPr txBox="1"/>
          <p:nvPr/>
        </p:nvSpPr>
        <p:spPr>
          <a:xfrm>
            <a:off x="0" y="5135940"/>
            <a:ext cx="4267200" cy="1569660"/>
          </a:xfrm>
          <a:prstGeom prst="rect">
            <a:avLst/>
          </a:prstGeom>
          <a:noFill/>
        </p:spPr>
        <p:txBody>
          <a:bodyPr wrap="square" rtlCol="0">
            <a:spAutoFit/>
          </a:bodyPr>
          <a:lstStyle/>
          <a:p>
            <a:r>
              <a:rPr lang="en-US" sz="2400" dirty="0" smtClean="0">
                <a:latin typeface="Agency FB" pitchFamily="34" charset="0"/>
              </a:rPr>
              <a:t>-- Fairer Star or Stars unusual properties are often known English Letter or catalog number such as T Tauri or B.D 4 + / -4048.</a:t>
            </a:r>
            <a:endParaRPr lang="en-US" sz="2400" dirty="0">
              <a:latin typeface="Agency FB" pitchFamily="34" charset="0"/>
            </a:endParaRPr>
          </a:p>
        </p:txBody>
      </p:sp>
      <p:sp>
        <p:nvSpPr>
          <p:cNvPr id="8" name="TextBox 7"/>
          <p:cNvSpPr txBox="1"/>
          <p:nvPr/>
        </p:nvSpPr>
        <p:spPr>
          <a:xfrm>
            <a:off x="3048000" y="5864423"/>
            <a:ext cx="1524000" cy="307777"/>
          </a:xfrm>
          <a:prstGeom prst="rect">
            <a:avLst/>
          </a:prstGeom>
          <a:noFill/>
        </p:spPr>
        <p:txBody>
          <a:bodyPr wrap="square" rtlCol="0">
            <a:spAutoFit/>
          </a:bodyPr>
          <a:lstStyle/>
          <a:p>
            <a:r>
              <a:rPr lang="en-US" sz="1400" dirty="0" smtClean="0">
                <a:latin typeface="Agency FB" pitchFamily="34" charset="0"/>
              </a:rPr>
              <a:t>0</a:t>
            </a:r>
            <a:endParaRPr lang="en-US" sz="1400" dirty="0">
              <a:latin typeface="Agency FB" pitchFamily="34" charset="0"/>
            </a:endParaRPr>
          </a:p>
        </p:txBody>
      </p:sp>
      <p:pic>
        <p:nvPicPr>
          <p:cNvPr id="9" name="Picture 8" descr="epicycle.gif"/>
          <p:cNvPicPr>
            <a:picLocks noChangeAspect="1"/>
          </p:cNvPicPr>
          <p:nvPr/>
        </p:nvPicPr>
        <p:blipFill>
          <a:blip r:embed="rId2"/>
          <a:stretch>
            <a:fillRect/>
          </a:stretch>
        </p:blipFill>
        <p:spPr>
          <a:xfrm>
            <a:off x="4191000" y="838200"/>
            <a:ext cx="4953000" cy="1905000"/>
          </a:xfrm>
          <a:prstGeom prst="rect">
            <a:avLst/>
          </a:prstGeom>
        </p:spPr>
      </p:pic>
      <p:pic>
        <p:nvPicPr>
          <p:cNvPr id="10" name="Picture 9" descr="centauri.jpg"/>
          <p:cNvPicPr>
            <a:picLocks noChangeAspect="1"/>
          </p:cNvPicPr>
          <p:nvPr/>
        </p:nvPicPr>
        <p:blipFill>
          <a:blip r:embed="rId3"/>
          <a:stretch>
            <a:fillRect/>
          </a:stretch>
        </p:blipFill>
        <p:spPr>
          <a:xfrm>
            <a:off x="4114800" y="2819400"/>
            <a:ext cx="5029200" cy="2362200"/>
          </a:xfrm>
          <a:prstGeom prst="rect">
            <a:avLst/>
          </a:prstGeom>
        </p:spPr>
      </p:pic>
      <p:pic>
        <p:nvPicPr>
          <p:cNvPr id="11" name="Picture 10" descr="tauri.jpg"/>
          <p:cNvPicPr>
            <a:picLocks noChangeAspect="1"/>
          </p:cNvPicPr>
          <p:nvPr/>
        </p:nvPicPr>
        <p:blipFill>
          <a:blip r:embed="rId4"/>
          <a:stretch>
            <a:fillRect/>
          </a:stretch>
        </p:blipFill>
        <p:spPr>
          <a:xfrm>
            <a:off x="4191000" y="4876800"/>
            <a:ext cx="49530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to="" calcmode="lin" valueType="num">
                                      <p:cBhvr>
                                        <p:cTn id="33" dur="1" fill="hold"/>
                                        <p:tgtEl>
                                          <p:spTgt spid="7"/>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to="" calcmode="lin" valueType="num">
                                      <p:cBhvr>
                                        <p:cTn id="3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whitw.jpg"/>
          <p:cNvPicPr>
            <a:picLocks noChangeAspect="1"/>
          </p:cNvPicPr>
          <p:nvPr/>
        </p:nvPicPr>
        <p:blipFill>
          <a:blip r:embed="rId2">
            <a:clrChange>
              <a:clrFrom>
                <a:srgbClr val="070101"/>
              </a:clrFrom>
              <a:clrTo>
                <a:srgbClr val="070101">
                  <a:alpha val="0"/>
                </a:srgbClr>
              </a:clrTo>
            </a:clrChange>
          </a:blip>
          <a:stretch>
            <a:fillRect/>
          </a:stretch>
        </p:blipFill>
        <p:spPr>
          <a:xfrm>
            <a:off x="6400800" y="4876800"/>
            <a:ext cx="2743200" cy="1981200"/>
          </a:xfrm>
          <a:prstGeom prst="rect">
            <a:avLst/>
          </a:prstGeom>
        </p:spPr>
      </p:pic>
      <p:pic>
        <p:nvPicPr>
          <p:cNvPr id="8" name="Picture 7" descr="yellow.jpg"/>
          <p:cNvPicPr>
            <a:picLocks noChangeAspect="1"/>
          </p:cNvPicPr>
          <p:nvPr/>
        </p:nvPicPr>
        <p:blipFill>
          <a:blip r:embed="rId3">
            <a:clrChange>
              <a:clrFrom>
                <a:srgbClr val="120202"/>
              </a:clrFrom>
              <a:clrTo>
                <a:srgbClr val="120202">
                  <a:alpha val="0"/>
                </a:srgbClr>
              </a:clrTo>
            </a:clrChange>
          </a:blip>
          <a:stretch>
            <a:fillRect/>
          </a:stretch>
        </p:blipFill>
        <p:spPr>
          <a:xfrm>
            <a:off x="4191000" y="4419600"/>
            <a:ext cx="2438400" cy="2438400"/>
          </a:xfrm>
          <a:prstGeom prst="rect">
            <a:avLst/>
          </a:prstGeom>
        </p:spPr>
      </p:pic>
      <p:sp>
        <p:nvSpPr>
          <p:cNvPr id="2" name="TextBox 1"/>
          <p:cNvSpPr txBox="1"/>
          <p:nvPr/>
        </p:nvSpPr>
        <p:spPr>
          <a:xfrm>
            <a:off x="0" y="0"/>
            <a:ext cx="9144000" cy="769441"/>
          </a:xfrm>
          <a:prstGeom prst="rect">
            <a:avLst/>
          </a:prstGeom>
          <a:noFill/>
        </p:spPr>
        <p:txBody>
          <a:bodyPr wrap="square" rtlCol="0">
            <a:spAutoFit/>
          </a:bodyPr>
          <a:lstStyle/>
          <a:p>
            <a:pPr algn="ctr"/>
            <a:r>
              <a:rPr lang="en-US" sz="4400" dirty="0" smtClean="0">
                <a:solidFill>
                  <a:srgbClr val="FFFF00"/>
                </a:solidFill>
                <a:latin typeface="Touch Of Nature" pitchFamily="2" charset="0"/>
              </a:rPr>
              <a:t>PROPERTIES OF STAR</a:t>
            </a:r>
            <a:endParaRPr lang="en-US" sz="4400" dirty="0">
              <a:solidFill>
                <a:srgbClr val="FFFF00"/>
              </a:solidFill>
              <a:latin typeface="Touch Of Nature" pitchFamily="2" charset="0"/>
            </a:endParaRPr>
          </a:p>
        </p:txBody>
      </p:sp>
      <p:sp>
        <p:nvSpPr>
          <p:cNvPr id="3" name="TextBox 2"/>
          <p:cNvSpPr txBox="1"/>
          <p:nvPr/>
        </p:nvSpPr>
        <p:spPr>
          <a:xfrm>
            <a:off x="0" y="990600"/>
            <a:ext cx="4191000" cy="584775"/>
          </a:xfrm>
          <a:prstGeom prst="rect">
            <a:avLst/>
          </a:prstGeom>
          <a:noFill/>
        </p:spPr>
        <p:txBody>
          <a:bodyPr wrap="square" rtlCol="0">
            <a:spAutoFit/>
          </a:bodyPr>
          <a:lstStyle/>
          <a:p>
            <a:r>
              <a:rPr lang="en-US" sz="3200" dirty="0" smtClean="0">
                <a:solidFill>
                  <a:schemeClr val="accent2">
                    <a:lumMod val="40000"/>
                    <a:lumOff val="60000"/>
                  </a:schemeClr>
                </a:solidFill>
                <a:latin typeface="Tarnation" pitchFamily="2" charset="0"/>
              </a:rPr>
              <a:t>1. Magnitude</a:t>
            </a:r>
            <a:endParaRPr lang="en-US" sz="3200" dirty="0">
              <a:solidFill>
                <a:schemeClr val="accent2">
                  <a:lumMod val="40000"/>
                  <a:lumOff val="60000"/>
                </a:schemeClr>
              </a:solidFill>
              <a:latin typeface="Tarnation" pitchFamily="2" charset="0"/>
            </a:endParaRPr>
          </a:p>
        </p:txBody>
      </p:sp>
      <p:sp>
        <p:nvSpPr>
          <p:cNvPr id="4" name="TextBox 3"/>
          <p:cNvSpPr txBox="1"/>
          <p:nvPr/>
        </p:nvSpPr>
        <p:spPr>
          <a:xfrm>
            <a:off x="0" y="1524000"/>
            <a:ext cx="9144000" cy="1200329"/>
          </a:xfrm>
          <a:prstGeom prst="rect">
            <a:avLst/>
          </a:prstGeom>
          <a:noFill/>
        </p:spPr>
        <p:txBody>
          <a:bodyPr wrap="square" rtlCol="0">
            <a:spAutoFit/>
          </a:bodyPr>
          <a:lstStyle/>
          <a:p>
            <a:r>
              <a:rPr lang="en-US" sz="2400" dirty="0" smtClean="0">
                <a:solidFill>
                  <a:schemeClr val="accent6">
                    <a:lumMod val="20000"/>
                    <a:lumOff val="80000"/>
                  </a:schemeClr>
                </a:solidFill>
                <a:latin typeface="TinkerToy" pitchFamily="2" charset="0"/>
              </a:rPr>
              <a:t>This refers to the brightness of the star. The brightness known star was assigned first </a:t>
            </a:r>
            <a:r>
              <a:rPr lang="en-US" sz="2400" dirty="0" smtClean="0">
                <a:solidFill>
                  <a:schemeClr val="accent5">
                    <a:lumMod val="20000"/>
                    <a:lumOff val="80000"/>
                  </a:schemeClr>
                </a:solidFill>
                <a:latin typeface="TinkerToy" pitchFamily="2" charset="0"/>
              </a:rPr>
              <a:t>magnitude</a:t>
            </a:r>
            <a:r>
              <a:rPr lang="en-US" sz="2400" dirty="0" smtClean="0">
                <a:solidFill>
                  <a:schemeClr val="accent6">
                    <a:lumMod val="20000"/>
                    <a:lumOff val="80000"/>
                  </a:schemeClr>
                </a:solidFill>
                <a:latin typeface="TinkerToy" pitchFamily="2" charset="0"/>
              </a:rPr>
              <a:t> and dimmest was sixth magnitude.</a:t>
            </a:r>
            <a:endParaRPr lang="en-US" sz="2400" dirty="0">
              <a:solidFill>
                <a:schemeClr val="accent6">
                  <a:lumMod val="20000"/>
                  <a:lumOff val="80000"/>
                </a:schemeClr>
              </a:solidFill>
              <a:latin typeface="TinkerToy" pitchFamily="2" charset="0"/>
            </a:endParaRPr>
          </a:p>
        </p:txBody>
      </p:sp>
      <p:sp>
        <p:nvSpPr>
          <p:cNvPr id="5" name="TextBox 4"/>
          <p:cNvSpPr txBox="1"/>
          <p:nvPr/>
        </p:nvSpPr>
        <p:spPr>
          <a:xfrm>
            <a:off x="0" y="2971800"/>
            <a:ext cx="4648200" cy="584775"/>
          </a:xfrm>
          <a:prstGeom prst="rect">
            <a:avLst/>
          </a:prstGeom>
          <a:noFill/>
        </p:spPr>
        <p:txBody>
          <a:bodyPr wrap="square" rtlCol="0">
            <a:spAutoFit/>
          </a:bodyPr>
          <a:lstStyle/>
          <a:p>
            <a:r>
              <a:rPr lang="en-US" sz="3200" dirty="0" smtClean="0">
                <a:solidFill>
                  <a:schemeClr val="accent2">
                    <a:lumMod val="40000"/>
                    <a:lumOff val="60000"/>
                  </a:schemeClr>
                </a:solidFill>
                <a:latin typeface="Tarnation" pitchFamily="2" charset="0"/>
              </a:rPr>
              <a:t>2. Color and Temperature</a:t>
            </a:r>
            <a:endParaRPr lang="en-US" sz="3200" dirty="0">
              <a:solidFill>
                <a:schemeClr val="accent2">
                  <a:lumMod val="40000"/>
                  <a:lumOff val="60000"/>
                </a:schemeClr>
              </a:solidFill>
              <a:latin typeface="Tarnation" pitchFamily="2" charset="0"/>
            </a:endParaRPr>
          </a:p>
        </p:txBody>
      </p:sp>
      <p:sp>
        <p:nvSpPr>
          <p:cNvPr id="6" name="TextBox 5"/>
          <p:cNvSpPr txBox="1"/>
          <p:nvPr/>
        </p:nvSpPr>
        <p:spPr>
          <a:xfrm>
            <a:off x="0" y="3581400"/>
            <a:ext cx="4648200" cy="3046988"/>
          </a:xfrm>
          <a:prstGeom prst="rect">
            <a:avLst/>
          </a:prstGeom>
          <a:noFill/>
        </p:spPr>
        <p:txBody>
          <a:bodyPr wrap="square" rtlCol="0">
            <a:spAutoFit/>
          </a:bodyPr>
          <a:lstStyle/>
          <a:p>
            <a:r>
              <a:rPr lang="en-US" sz="2400" dirty="0" smtClean="0">
                <a:solidFill>
                  <a:schemeClr val="accent6">
                    <a:lumMod val="20000"/>
                    <a:lumOff val="80000"/>
                  </a:schemeClr>
                </a:solidFill>
                <a:latin typeface="TinkerToy" pitchFamily="2" charset="0"/>
              </a:rPr>
              <a:t>In getting the magnitude, astronomers discovered certain interrelationship like color and temperature. </a:t>
            </a:r>
            <a:r>
              <a:rPr lang="en-US" sz="2400" b="1" dirty="0" smtClean="0">
                <a:solidFill>
                  <a:schemeClr val="accent6">
                    <a:lumMod val="20000"/>
                    <a:lumOff val="80000"/>
                  </a:schemeClr>
                </a:solidFill>
                <a:latin typeface="TinkerToy" pitchFamily="2" charset="0"/>
              </a:rPr>
              <a:t>Color </a:t>
            </a:r>
            <a:r>
              <a:rPr lang="en-US" sz="2400" dirty="0" smtClean="0">
                <a:solidFill>
                  <a:schemeClr val="accent6">
                    <a:lumMod val="20000"/>
                    <a:lumOff val="80000"/>
                  </a:schemeClr>
                </a:solidFill>
                <a:latin typeface="TinkerToy" pitchFamily="2" charset="0"/>
              </a:rPr>
              <a:t>is a result of temperature. </a:t>
            </a:r>
            <a:r>
              <a:rPr lang="en-US" sz="2400" b="1" dirty="0" smtClean="0">
                <a:solidFill>
                  <a:schemeClr val="accent6">
                    <a:lumMod val="20000"/>
                    <a:lumOff val="80000"/>
                  </a:schemeClr>
                </a:solidFill>
                <a:latin typeface="TinkerToy" pitchFamily="2" charset="0"/>
              </a:rPr>
              <a:t>Red star </a:t>
            </a:r>
            <a:r>
              <a:rPr lang="en-US" sz="2400" dirty="0" smtClean="0">
                <a:solidFill>
                  <a:schemeClr val="accent6">
                    <a:lumMod val="20000"/>
                    <a:lumOff val="80000"/>
                  </a:schemeClr>
                </a:solidFill>
                <a:latin typeface="TinkerToy" pitchFamily="2" charset="0"/>
              </a:rPr>
              <a:t>are less hot than </a:t>
            </a:r>
            <a:r>
              <a:rPr lang="en-US" sz="2400" b="1" dirty="0" smtClean="0">
                <a:solidFill>
                  <a:schemeClr val="accent6">
                    <a:lumMod val="20000"/>
                    <a:lumOff val="80000"/>
                  </a:schemeClr>
                </a:solidFill>
                <a:latin typeface="TinkerToy" pitchFamily="2" charset="0"/>
              </a:rPr>
              <a:t>Yellow star. </a:t>
            </a:r>
            <a:r>
              <a:rPr lang="en-US" sz="2400" dirty="0" smtClean="0">
                <a:solidFill>
                  <a:schemeClr val="accent6">
                    <a:lumMod val="20000"/>
                    <a:lumOff val="80000"/>
                  </a:schemeClr>
                </a:solidFill>
                <a:latin typeface="TinkerToy" pitchFamily="2" charset="0"/>
              </a:rPr>
              <a:t>The hottest types are the </a:t>
            </a:r>
            <a:r>
              <a:rPr lang="en-US" sz="2400" b="1" dirty="0" smtClean="0">
                <a:solidFill>
                  <a:schemeClr val="accent6">
                    <a:lumMod val="20000"/>
                    <a:lumOff val="80000"/>
                  </a:schemeClr>
                </a:solidFill>
                <a:latin typeface="TinkerToy" pitchFamily="2" charset="0"/>
              </a:rPr>
              <a:t>Blue-white stars.</a:t>
            </a:r>
            <a:endParaRPr lang="en-US" sz="2400" dirty="0">
              <a:solidFill>
                <a:schemeClr val="accent6">
                  <a:lumMod val="20000"/>
                  <a:lumOff val="80000"/>
                </a:schemeClr>
              </a:solidFill>
              <a:latin typeface="TinkerToy" pitchFamily="2" charset="0"/>
            </a:endParaRPr>
          </a:p>
        </p:txBody>
      </p:sp>
      <p:pic>
        <p:nvPicPr>
          <p:cNvPr id="7" name="Picture 6" descr="Red-Giants.jpg"/>
          <p:cNvPicPr>
            <a:picLocks noChangeAspect="1"/>
          </p:cNvPicPr>
          <p:nvPr/>
        </p:nvPicPr>
        <p:blipFill>
          <a:blip r:embed="rId4">
            <a:clrChange>
              <a:clrFrom>
                <a:srgbClr val="000000"/>
              </a:clrFrom>
              <a:clrTo>
                <a:srgbClr val="000000">
                  <a:alpha val="0"/>
                </a:srgbClr>
              </a:clrTo>
            </a:clrChange>
          </a:blip>
          <a:stretch>
            <a:fillRect/>
          </a:stretch>
        </p:blipFill>
        <p:spPr>
          <a:xfrm>
            <a:off x="4267200" y="2209800"/>
            <a:ext cx="3582155"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80">
                                          <p:stCondLst>
                                            <p:cond delay="0"/>
                                          </p:stCondLst>
                                        </p:cTn>
                                        <p:tgtEl>
                                          <p:spTgt spid="9"/>
                                        </p:tgtEl>
                                      </p:cBhvr>
                                    </p:animEffect>
                                    <p:anim calcmode="lin" valueType="num">
                                      <p:cBhvr>
                                        <p:cTn id="7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tgtEl>
                                      </p:cBhvr>
                                      <p:to x="100000" y="60000"/>
                                    </p:animScale>
                                    <p:animScale>
                                      <p:cBhvr>
                                        <p:cTn id="80" dur="166" decel="50000">
                                          <p:stCondLst>
                                            <p:cond delay="676"/>
                                          </p:stCondLst>
                                        </p:cTn>
                                        <p:tgtEl>
                                          <p:spTgt spid="9"/>
                                        </p:tgtEl>
                                      </p:cBhvr>
                                      <p:to x="100000" y="100000"/>
                                    </p:animScale>
                                    <p:animScale>
                                      <p:cBhvr>
                                        <p:cTn id="81" dur="26">
                                          <p:stCondLst>
                                            <p:cond delay="1312"/>
                                          </p:stCondLst>
                                        </p:cTn>
                                        <p:tgtEl>
                                          <p:spTgt spid="9"/>
                                        </p:tgtEl>
                                      </p:cBhvr>
                                      <p:to x="100000" y="80000"/>
                                    </p:animScale>
                                    <p:animScale>
                                      <p:cBhvr>
                                        <p:cTn id="82" dur="166" decel="50000">
                                          <p:stCondLst>
                                            <p:cond delay="1338"/>
                                          </p:stCondLst>
                                        </p:cTn>
                                        <p:tgtEl>
                                          <p:spTgt spid="9"/>
                                        </p:tgtEl>
                                      </p:cBhvr>
                                      <p:to x="100000" y="100000"/>
                                    </p:animScale>
                                    <p:animScale>
                                      <p:cBhvr>
                                        <p:cTn id="83" dur="26">
                                          <p:stCondLst>
                                            <p:cond delay="1642"/>
                                          </p:stCondLst>
                                        </p:cTn>
                                        <p:tgtEl>
                                          <p:spTgt spid="9"/>
                                        </p:tgtEl>
                                      </p:cBhvr>
                                      <p:to x="100000" y="90000"/>
                                    </p:animScale>
                                    <p:animScale>
                                      <p:cBhvr>
                                        <p:cTn id="84" dur="166" decel="50000">
                                          <p:stCondLst>
                                            <p:cond delay="1668"/>
                                          </p:stCondLst>
                                        </p:cTn>
                                        <p:tgtEl>
                                          <p:spTgt spid="9"/>
                                        </p:tgtEl>
                                      </p:cBhvr>
                                      <p:to x="100000" y="100000"/>
                                    </p:animScale>
                                    <p:animScale>
                                      <p:cBhvr>
                                        <p:cTn id="85" dur="26">
                                          <p:stCondLst>
                                            <p:cond delay="1808"/>
                                          </p:stCondLst>
                                        </p:cTn>
                                        <p:tgtEl>
                                          <p:spTgt spid="9"/>
                                        </p:tgtEl>
                                      </p:cBhvr>
                                      <p:to x="100000" y="95000"/>
                                    </p:animScale>
                                    <p:animScale>
                                      <p:cBhvr>
                                        <p:cTn id="8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5486400" cy="769441"/>
          </a:xfrm>
          <a:prstGeom prst="rect">
            <a:avLst/>
          </a:prstGeom>
          <a:noFill/>
        </p:spPr>
        <p:txBody>
          <a:bodyPr wrap="square" rtlCol="0">
            <a:spAutoFit/>
          </a:bodyPr>
          <a:lstStyle/>
          <a:p>
            <a:r>
              <a:rPr lang="en-US" sz="4400" dirty="0" smtClean="0">
                <a:solidFill>
                  <a:schemeClr val="accent2">
                    <a:lumMod val="40000"/>
                    <a:lumOff val="60000"/>
                  </a:schemeClr>
                </a:solidFill>
                <a:latin typeface="Tarnation" pitchFamily="2" charset="0"/>
              </a:rPr>
              <a:t>3. Composition</a:t>
            </a:r>
            <a:endParaRPr lang="en-US" sz="4400" dirty="0">
              <a:solidFill>
                <a:schemeClr val="accent2">
                  <a:lumMod val="40000"/>
                  <a:lumOff val="60000"/>
                </a:schemeClr>
              </a:solidFill>
              <a:latin typeface="Tarnation" pitchFamily="2" charset="0"/>
            </a:endParaRPr>
          </a:p>
        </p:txBody>
      </p:sp>
      <p:sp>
        <p:nvSpPr>
          <p:cNvPr id="3" name="TextBox 2"/>
          <p:cNvSpPr txBox="1"/>
          <p:nvPr/>
        </p:nvSpPr>
        <p:spPr>
          <a:xfrm>
            <a:off x="0" y="880408"/>
            <a:ext cx="4724400" cy="2677656"/>
          </a:xfrm>
          <a:prstGeom prst="rect">
            <a:avLst/>
          </a:prstGeom>
          <a:noFill/>
        </p:spPr>
        <p:txBody>
          <a:bodyPr wrap="square" rtlCol="0">
            <a:spAutoFit/>
          </a:bodyPr>
          <a:lstStyle/>
          <a:p>
            <a:r>
              <a:rPr lang="en-US" sz="2800" dirty="0" smtClean="0">
                <a:solidFill>
                  <a:schemeClr val="accent6">
                    <a:lumMod val="20000"/>
                    <a:lumOff val="80000"/>
                  </a:schemeClr>
                </a:solidFill>
                <a:latin typeface="TinkerToy" pitchFamily="2" charset="0"/>
              </a:rPr>
              <a:t>A </a:t>
            </a:r>
            <a:r>
              <a:rPr lang="en-US" sz="2800" b="1" dirty="0" smtClean="0">
                <a:solidFill>
                  <a:schemeClr val="accent6">
                    <a:lumMod val="20000"/>
                    <a:lumOff val="80000"/>
                  </a:schemeClr>
                </a:solidFill>
                <a:latin typeface="TinkerToy" pitchFamily="2" charset="0"/>
              </a:rPr>
              <a:t>spectroscope</a:t>
            </a:r>
            <a:r>
              <a:rPr lang="en-US" sz="2800" dirty="0" smtClean="0">
                <a:solidFill>
                  <a:schemeClr val="accent6">
                    <a:lumMod val="20000"/>
                    <a:lumOff val="80000"/>
                  </a:schemeClr>
                </a:solidFill>
                <a:latin typeface="TinkerToy" pitchFamily="2" charset="0"/>
              </a:rPr>
              <a:t> is used to study the composition of stars. As the stars become older, their composition, surface, and luminosity change.</a:t>
            </a:r>
            <a:endParaRPr lang="en-US" sz="2800" dirty="0">
              <a:solidFill>
                <a:schemeClr val="accent6">
                  <a:lumMod val="20000"/>
                  <a:lumOff val="80000"/>
                </a:schemeClr>
              </a:solidFill>
              <a:latin typeface="TinkerToy" pitchFamily="2" charset="0"/>
            </a:endParaRPr>
          </a:p>
        </p:txBody>
      </p:sp>
      <p:sp>
        <p:nvSpPr>
          <p:cNvPr id="5" name="TextBox 4"/>
          <p:cNvSpPr txBox="1"/>
          <p:nvPr/>
        </p:nvSpPr>
        <p:spPr>
          <a:xfrm>
            <a:off x="0" y="3421559"/>
            <a:ext cx="5791200" cy="769441"/>
          </a:xfrm>
          <a:prstGeom prst="rect">
            <a:avLst/>
          </a:prstGeom>
          <a:noFill/>
        </p:spPr>
        <p:txBody>
          <a:bodyPr wrap="square" rtlCol="0">
            <a:spAutoFit/>
          </a:bodyPr>
          <a:lstStyle/>
          <a:p>
            <a:r>
              <a:rPr lang="en-US" sz="4400" dirty="0" smtClean="0">
                <a:solidFill>
                  <a:schemeClr val="accent2">
                    <a:lumMod val="40000"/>
                    <a:lumOff val="60000"/>
                  </a:schemeClr>
                </a:solidFill>
                <a:latin typeface="Tarnation" pitchFamily="2" charset="0"/>
              </a:rPr>
              <a:t>4. Proper Motion</a:t>
            </a:r>
            <a:endParaRPr lang="en-US" sz="4400" dirty="0">
              <a:solidFill>
                <a:schemeClr val="accent2">
                  <a:lumMod val="40000"/>
                  <a:lumOff val="60000"/>
                </a:schemeClr>
              </a:solidFill>
              <a:latin typeface="Tarnation" pitchFamily="2" charset="0"/>
            </a:endParaRPr>
          </a:p>
        </p:txBody>
      </p:sp>
      <p:sp>
        <p:nvSpPr>
          <p:cNvPr id="7" name="TextBox 6"/>
          <p:cNvSpPr txBox="1"/>
          <p:nvPr/>
        </p:nvSpPr>
        <p:spPr>
          <a:xfrm>
            <a:off x="0" y="4110097"/>
            <a:ext cx="9144000" cy="2062103"/>
          </a:xfrm>
          <a:prstGeom prst="rect">
            <a:avLst/>
          </a:prstGeom>
          <a:noFill/>
        </p:spPr>
        <p:txBody>
          <a:bodyPr wrap="square" rtlCol="0">
            <a:spAutoFit/>
          </a:bodyPr>
          <a:lstStyle/>
          <a:p>
            <a:r>
              <a:rPr lang="en-US" sz="3200" dirty="0" smtClean="0">
                <a:solidFill>
                  <a:schemeClr val="accent6">
                    <a:lumMod val="20000"/>
                    <a:lumOff val="80000"/>
                  </a:schemeClr>
                </a:solidFill>
                <a:latin typeface="TinkerToy" pitchFamily="2" charset="0"/>
              </a:rPr>
              <a:t>There is very little movement among star. Some star show proper motion of 1 second or more of arc per year, other may show seconds of arc per 100 years.</a:t>
            </a:r>
            <a:endParaRPr lang="en-US" sz="3200" dirty="0">
              <a:solidFill>
                <a:schemeClr val="accent6">
                  <a:lumMod val="20000"/>
                  <a:lumOff val="80000"/>
                </a:schemeClr>
              </a:solidFill>
              <a:latin typeface="TinkerToy" pitchFamily="2" charset="0"/>
            </a:endParaRPr>
          </a:p>
        </p:txBody>
      </p:sp>
      <p:pic>
        <p:nvPicPr>
          <p:cNvPr id="8" name="Picture 7" descr="specto.jpg"/>
          <p:cNvPicPr>
            <a:picLocks noChangeAspect="1"/>
          </p:cNvPicPr>
          <p:nvPr/>
        </p:nvPicPr>
        <p:blipFill>
          <a:blip r:embed="rId2"/>
          <a:stretch>
            <a:fillRect/>
          </a:stretch>
        </p:blipFill>
        <p:spPr>
          <a:xfrm>
            <a:off x="4572000" y="228600"/>
            <a:ext cx="43434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225"/>
            <a:ext cx="3276600" cy="584775"/>
          </a:xfrm>
          <a:prstGeom prst="rect">
            <a:avLst/>
          </a:prstGeom>
          <a:noFill/>
        </p:spPr>
        <p:txBody>
          <a:bodyPr wrap="square" rtlCol="0">
            <a:spAutoFit/>
          </a:bodyPr>
          <a:lstStyle/>
          <a:p>
            <a:r>
              <a:rPr lang="en-US" sz="3200" dirty="0" smtClean="0">
                <a:solidFill>
                  <a:schemeClr val="accent2">
                    <a:lumMod val="40000"/>
                    <a:lumOff val="60000"/>
                  </a:schemeClr>
                </a:solidFill>
                <a:latin typeface="Tarnation" pitchFamily="2" charset="0"/>
              </a:rPr>
              <a:t>5. Radial Velocity</a:t>
            </a:r>
            <a:endParaRPr lang="en-US" sz="3200" dirty="0">
              <a:solidFill>
                <a:schemeClr val="accent2">
                  <a:lumMod val="40000"/>
                  <a:lumOff val="60000"/>
                </a:schemeClr>
              </a:solidFill>
              <a:latin typeface="Tarnation" pitchFamily="2" charset="0"/>
            </a:endParaRPr>
          </a:p>
        </p:txBody>
      </p:sp>
      <p:sp>
        <p:nvSpPr>
          <p:cNvPr id="3" name="TextBox 2"/>
          <p:cNvSpPr txBox="1"/>
          <p:nvPr/>
        </p:nvSpPr>
        <p:spPr>
          <a:xfrm>
            <a:off x="0" y="685800"/>
            <a:ext cx="4572000" cy="2308324"/>
          </a:xfrm>
          <a:prstGeom prst="rect">
            <a:avLst/>
          </a:prstGeom>
          <a:noFill/>
        </p:spPr>
        <p:txBody>
          <a:bodyPr wrap="square" rtlCol="0">
            <a:spAutoFit/>
          </a:bodyPr>
          <a:lstStyle/>
          <a:p>
            <a:r>
              <a:rPr lang="en-US" sz="2400" dirty="0" smtClean="0">
                <a:solidFill>
                  <a:schemeClr val="accent6">
                    <a:lumMod val="20000"/>
                    <a:lumOff val="80000"/>
                  </a:schemeClr>
                </a:solidFill>
                <a:latin typeface="TinkerToy" pitchFamily="2" charset="0"/>
              </a:rPr>
              <a:t>This type of motion shows whether a star moving in a line away or toward the earth. From the spectral lines coming from starlight, radial velocity can be taken.</a:t>
            </a:r>
            <a:endParaRPr lang="en-US" sz="2400" dirty="0">
              <a:solidFill>
                <a:schemeClr val="accent6">
                  <a:lumMod val="20000"/>
                  <a:lumOff val="80000"/>
                </a:schemeClr>
              </a:solidFill>
              <a:latin typeface="TinkerToy" pitchFamily="2" charset="0"/>
            </a:endParaRPr>
          </a:p>
        </p:txBody>
      </p:sp>
      <p:sp>
        <p:nvSpPr>
          <p:cNvPr id="4" name="TextBox 3"/>
          <p:cNvSpPr txBox="1"/>
          <p:nvPr/>
        </p:nvSpPr>
        <p:spPr>
          <a:xfrm>
            <a:off x="0" y="2971800"/>
            <a:ext cx="4572000" cy="707886"/>
          </a:xfrm>
          <a:prstGeom prst="rect">
            <a:avLst/>
          </a:prstGeom>
          <a:noFill/>
        </p:spPr>
        <p:txBody>
          <a:bodyPr wrap="square" rtlCol="0">
            <a:spAutoFit/>
          </a:bodyPr>
          <a:lstStyle/>
          <a:p>
            <a:r>
              <a:rPr lang="en-US" sz="4000" dirty="0" smtClean="0">
                <a:solidFill>
                  <a:schemeClr val="accent2">
                    <a:lumMod val="40000"/>
                    <a:lumOff val="60000"/>
                  </a:schemeClr>
                </a:solidFill>
                <a:latin typeface="Tarnation" pitchFamily="2" charset="0"/>
              </a:rPr>
              <a:t>6. Size</a:t>
            </a:r>
            <a:endParaRPr lang="en-US" sz="4000" dirty="0">
              <a:solidFill>
                <a:schemeClr val="accent2">
                  <a:lumMod val="40000"/>
                  <a:lumOff val="60000"/>
                </a:schemeClr>
              </a:solidFill>
              <a:latin typeface="Tarnation" pitchFamily="2" charset="0"/>
            </a:endParaRPr>
          </a:p>
        </p:txBody>
      </p:sp>
      <p:sp>
        <p:nvSpPr>
          <p:cNvPr id="5" name="TextBox 4"/>
          <p:cNvSpPr txBox="1"/>
          <p:nvPr/>
        </p:nvSpPr>
        <p:spPr>
          <a:xfrm>
            <a:off x="0" y="3657600"/>
            <a:ext cx="4800600" cy="1938992"/>
          </a:xfrm>
          <a:prstGeom prst="rect">
            <a:avLst/>
          </a:prstGeom>
          <a:noFill/>
        </p:spPr>
        <p:txBody>
          <a:bodyPr wrap="square" rtlCol="0">
            <a:spAutoFit/>
          </a:bodyPr>
          <a:lstStyle/>
          <a:p>
            <a:r>
              <a:rPr lang="en-US" sz="2400" dirty="0" smtClean="0">
                <a:solidFill>
                  <a:schemeClr val="accent6">
                    <a:lumMod val="20000"/>
                    <a:lumOff val="80000"/>
                  </a:schemeClr>
                </a:solidFill>
                <a:latin typeface="TinkerToy" pitchFamily="2" charset="0"/>
              </a:rPr>
              <a:t>The size of a star may be determined by interferometry. The technique called </a:t>
            </a:r>
            <a:r>
              <a:rPr lang="en-US" sz="2400" b="1" dirty="0" smtClean="0">
                <a:solidFill>
                  <a:schemeClr val="accent6">
                    <a:lumMod val="20000"/>
                    <a:lumOff val="80000"/>
                  </a:schemeClr>
                </a:solidFill>
                <a:latin typeface="TinkerToy" pitchFamily="2" charset="0"/>
              </a:rPr>
              <a:t>speckle photography</a:t>
            </a:r>
            <a:r>
              <a:rPr lang="en-US" sz="2400" dirty="0" smtClean="0">
                <a:solidFill>
                  <a:schemeClr val="accent6">
                    <a:lumMod val="20000"/>
                    <a:lumOff val="80000"/>
                  </a:schemeClr>
                </a:solidFill>
                <a:latin typeface="TinkerToy" pitchFamily="2" charset="0"/>
              </a:rPr>
              <a:t> obtains an image on the surface of a big star.</a:t>
            </a:r>
            <a:endParaRPr lang="en-US" sz="2400" dirty="0">
              <a:solidFill>
                <a:schemeClr val="accent6">
                  <a:lumMod val="20000"/>
                  <a:lumOff val="80000"/>
                </a:schemeClr>
              </a:solidFill>
              <a:latin typeface="TinkerToy" pitchFamily="2" charset="0"/>
            </a:endParaRPr>
          </a:p>
        </p:txBody>
      </p:sp>
      <p:pic>
        <p:nvPicPr>
          <p:cNvPr id="6" name="Picture 5" descr="spacemotion.jpg"/>
          <p:cNvPicPr>
            <a:picLocks noChangeAspect="1"/>
          </p:cNvPicPr>
          <p:nvPr/>
        </p:nvPicPr>
        <p:blipFill>
          <a:blip r:embed="rId2">
            <a:clrChange>
              <a:clrFrom>
                <a:srgbClr val="092644"/>
              </a:clrFrom>
              <a:clrTo>
                <a:srgbClr val="092644">
                  <a:alpha val="0"/>
                </a:srgbClr>
              </a:clrTo>
            </a:clrChange>
          </a:blip>
          <a:stretch>
            <a:fillRect/>
          </a:stretch>
        </p:blipFill>
        <p:spPr>
          <a:xfrm>
            <a:off x="4267200" y="0"/>
            <a:ext cx="4495800" cy="3581400"/>
          </a:xfrm>
          <a:prstGeom prst="rect">
            <a:avLst/>
          </a:prstGeom>
        </p:spPr>
      </p:pic>
      <p:pic>
        <p:nvPicPr>
          <p:cNvPr id="7" name="Picture 6" descr="speck.jpg"/>
          <p:cNvPicPr>
            <a:picLocks noChangeAspect="1"/>
          </p:cNvPicPr>
          <p:nvPr/>
        </p:nvPicPr>
        <p:blipFill>
          <a:blip r:embed="rId3"/>
          <a:stretch>
            <a:fillRect/>
          </a:stretch>
        </p:blipFill>
        <p:spPr>
          <a:xfrm>
            <a:off x="4724400" y="3429000"/>
            <a:ext cx="44196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524000"/>
          </a:xfrm>
        </p:spPr>
        <p:txBody>
          <a:bodyPr>
            <a:normAutofit/>
          </a:bodyPr>
          <a:lstStyle/>
          <a:p>
            <a:pPr algn="ctr"/>
            <a:r>
              <a:rPr lang="en-US" sz="8000" dirty="0" smtClean="0">
                <a:latin typeface="Space Woozies 3D" pitchFamily="2" charset="0"/>
              </a:rPr>
              <a:t>Differences of Star and Planet</a:t>
            </a:r>
            <a:endParaRPr lang="en-US" sz="8000" dirty="0">
              <a:latin typeface="Space Woozies 3D" pitchFamily="2" charset="0"/>
            </a:endParaRPr>
          </a:p>
        </p:txBody>
      </p:sp>
      <p:graphicFrame>
        <p:nvGraphicFramePr>
          <p:cNvPr id="6" name="Table 5"/>
          <p:cNvGraphicFramePr>
            <a:graphicFrameLocks noGrp="1"/>
          </p:cNvGraphicFramePr>
          <p:nvPr/>
        </p:nvGraphicFramePr>
        <p:xfrm>
          <a:off x="228600" y="1644054"/>
          <a:ext cx="8686800" cy="5049693"/>
        </p:xfrm>
        <a:graphic>
          <a:graphicData uri="http://schemas.openxmlformats.org/drawingml/2006/table">
            <a:tbl>
              <a:tblPr firstRow="1" bandRow="1">
                <a:tableStyleId>{35758FB7-9AC5-4552-8A53-C91805E547FA}</a:tableStyleId>
              </a:tblPr>
              <a:tblGrid>
                <a:gridCol w="4343400"/>
                <a:gridCol w="4343400"/>
              </a:tblGrid>
              <a:tr h="886364">
                <a:tc>
                  <a:txBody>
                    <a:bodyPr/>
                    <a:lstStyle/>
                    <a:p>
                      <a:pPr algn="ctr"/>
                      <a:r>
                        <a:rPr lang="en-US" sz="7200" dirty="0" smtClean="0">
                          <a:solidFill>
                            <a:schemeClr val="bg1"/>
                          </a:solidFill>
                          <a:latin typeface="Matisse ITC" pitchFamily="82" charset="0"/>
                        </a:rPr>
                        <a:t>  Planets</a:t>
                      </a:r>
                      <a:endParaRPr lang="en-US" sz="7200" dirty="0">
                        <a:solidFill>
                          <a:schemeClr val="bg1"/>
                        </a:solidFill>
                        <a:latin typeface="Matisse ITC" pitchFamily="82" charset="0"/>
                      </a:endParaRPr>
                    </a:p>
                  </a:txBody>
                  <a:tcPr/>
                </a:tc>
                <a:tc>
                  <a:txBody>
                    <a:bodyPr/>
                    <a:lstStyle/>
                    <a:p>
                      <a:pPr algn="ctr"/>
                      <a:r>
                        <a:rPr lang="en-US" sz="7200" dirty="0" smtClean="0">
                          <a:solidFill>
                            <a:schemeClr val="bg1"/>
                          </a:solidFill>
                          <a:latin typeface="Matisse ITC" pitchFamily="82" charset="0"/>
                        </a:rPr>
                        <a:t>Star</a:t>
                      </a:r>
                      <a:endParaRPr lang="en-US" sz="7200" dirty="0">
                        <a:solidFill>
                          <a:schemeClr val="bg1"/>
                        </a:solidFill>
                        <a:latin typeface="Matisse ITC" pitchFamily="82" charset="0"/>
                      </a:endParaRPr>
                    </a:p>
                  </a:txBody>
                  <a:tcPr/>
                </a:tc>
              </a:tr>
              <a:tr h="668405">
                <a:tc>
                  <a:txBody>
                    <a:bodyPr/>
                    <a:lstStyle/>
                    <a:p>
                      <a:pPr algn="ctr"/>
                      <a:r>
                        <a:rPr lang="en-US" sz="2000" dirty="0" smtClean="0"/>
                        <a:t>Differs from a star in its make-up</a:t>
                      </a:r>
                      <a:r>
                        <a:rPr lang="en-US" sz="2000" baseline="0" dirty="0" smtClean="0"/>
                        <a:t> in the way it glows.</a:t>
                      </a:r>
                      <a:endParaRPr lang="en-US" sz="2000" b="1" dirty="0">
                        <a:latin typeface="Levenim MT" pitchFamily="2" charset="-79"/>
                        <a:cs typeface="Levenim MT" pitchFamily="2" charset="-79"/>
                      </a:endParaRPr>
                    </a:p>
                  </a:txBody>
                  <a:tcPr/>
                </a:tc>
                <a:tc>
                  <a:txBody>
                    <a:bodyPr/>
                    <a:lstStyle/>
                    <a:p>
                      <a:endParaRPr lang="en-US" sz="1800" dirty="0"/>
                    </a:p>
                  </a:txBody>
                  <a:tcPr/>
                </a:tc>
              </a:tr>
              <a:tr h="452061">
                <a:tc>
                  <a:txBody>
                    <a:bodyPr/>
                    <a:lstStyle/>
                    <a:p>
                      <a:pPr algn="ctr"/>
                      <a:r>
                        <a:rPr lang="en-US" sz="2000" dirty="0" smtClean="0">
                          <a:latin typeface="Levenim MT" pitchFamily="2" charset="-79"/>
                          <a:cs typeface="Levenim MT" pitchFamily="2" charset="-79"/>
                        </a:rPr>
                        <a:t>Revolvers</a:t>
                      </a:r>
                      <a:r>
                        <a:rPr lang="en-US" sz="2000" baseline="0" dirty="0" smtClean="0">
                          <a:latin typeface="Levenim MT" pitchFamily="2" charset="-79"/>
                          <a:cs typeface="Levenim MT" pitchFamily="2" charset="-79"/>
                        </a:rPr>
                        <a:t> around the sun</a:t>
                      </a:r>
                      <a:endParaRPr lang="en-US" sz="2000" dirty="0">
                        <a:latin typeface="Levenim MT" pitchFamily="2" charset="-79"/>
                        <a:cs typeface="Levenim MT" pitchFamily="2" charset="-79"/>
                      </a:endParaRPr>
                    </a:p>
                  </a:txBody>
                  <a:tcPr/>
                </a:tc>
                <a:tc>
                  <a:txBody>
                    <a:bodyPr/>
                    <a:lstStyle/>
                    <a:p>
                      <a:pPr algn="ctr"/>
                      <a:r>
                        <a:rPr lang="en-US" sz="2000" dirty="0" smtClean="0">
                          <a:latin typeface="Levenim MT" pitchFamily="2" charset="-79"/>
                          <a:cs typeface="Levenim MT" pitchFamily="2" charset="-79"/>
                        </a:rPr>
                        <a:t>Can’t revolves around the sun</a:t>
                      </a:r>
                      <a:endParaRPr lang="en-US" sz="2000" dirty="0">
                        <a:latin typeface="Levenim MT" pitchFamily="2" charset="-79"/>
                        <a:cs typeface="Levenim MT" pitchFamily="2" charset="-79"/>
                      </a:endParaRPr>
                    </a:p>
                  </a:txBody>
                  <a:tcPr/>
                </a:tc>
              </a:tr>
              <a:tr h="668405">
                <a:tc>
                  <a:txBody>
                    <a:bodyPr/>
                    <a:lstStyle/>
                    <a:p>
                      <a:pPr algn="ctr"/>
                      <a:r>
                        <a:rPr lang="en-US" sz="2000" dirty="0" smtClean="0">
                          <a:latin typeface="Levenim MT" pitchFamily="2" charset="-79"/>
                          <a:cs typeface="Levenim MT" pitchFamily="2" charset="-79"/>
                        </a:rPr>
                        <a:t>Gives of</a:t>
                      </a:r>
                      <a:r>
                        <a:rPr lang="en-US" sz="2000" baseline="0" dirty="0" smtClean="0">
                          <a:latin typeface="Levenim MT" pitchFamily="2" charset="-79"/>
                          <a:cs typeface="Levenim MT" pitchFamily="2" charset="-79"/>
                        </a:rPr>
                        <a:t> no light of its own; instead, it reflects light from sun</a:t>
                      </a:r>
                      <a:endParaRPr lang="en-US" sz="2000" dirty="0">
                        <a:latin typeface="Levenim MT" pitchFamily="2" charset="-79"/>
                        <a:cs typeface="Levenim MT" pitchFamily="2" charset="-79"/>
                      </a:endParaRPr>
                    </a:p>
                  </a:txBody>
                  <a:tcPr/>
                </a:tc>
                <a:tc>
                  <a:txBody>
                    <a:bodyPr/>
                    <a:lstStyle/>
                    <a:p>
                      <a:pPr algn="ctr"/>
                      <a:endParaRPr lang="en-US" sz="2000" dirty="0">
                        <a:latin typeface="Levenim MT" pitchFamily="2" charset="-79"/>
                        <a:cs typeface="Levenim MT" pitchFamily="2" charset="-79"/>
                      </a:endParaRPr>
                    </a:p>
                  </a:txBody>
                  <a:tcPr/>
                </a:tc>
              </a:tr>
              <a:tr h="521486">
                <a:tc>
                  <a:txBody>
                    <a:bodyPr/>
                    <a:lstStyle/>
                    <a:p>
                      <a:pPr algn="ctr"/>
                      <a:r>
                        <a:rPr lang="en-US" sz="2000" dirty="0" smtClean="0">
                          <a:latin typeface="Levenim MT" pitchFamily="2" charset="-79"/>
                          <a:cs typeface="Levenim MT" pitchFamily="2" charset="-79"/>
                        </a:rPr>
                        <a:t>Consist</a:t>
                      </a:r>
                      <a:r>
                        <a:rPr lang="en-US" sz="2000" baseline="0" dirty="0" smtClean="0">
                          <a:latin typeface="Levenim MT" pitchFamily="2" charset="-79"/>
                          <a:cs typeface="Levenim MT" pitchFamily="2" charset="-79"/>
                        </a:rPr>
                        <a:t> non-exploding elements</a:t>
                      </a:r>
                      <a:endParaRPr lang="en-US" sz="2000" dirty="0">
                        <a:latin typeface="Levenim MT" pitchFamily="2" charset="-79"/>
                        <a:cs typeface="Levenim MT" pitchFamily="2" charset="-79"/>
                      </a:endParaRPr>
                    </a:p>
                  </a:txBody>
                  <a:tcPr/>
                </a:tc>
                <a:tc>
                  <a:txBody>
                    <a:bodyPr/>
                    <a:lstStyle/>
                    <a:p>
                      <a:pPr algn="ctr"/>
                      <a:r>
                        <a:rPr lang="en-US" sz="2000" dirty="0" smtClean="0">
                          <a:latin typeface="Levenim MT" pitchFamily="2" charset="-79"/>
                          <a:cs typeface="Levenim MT" pitchFamily="2" charset="-79"/>
                        </a:rPr>
                        <a:t>Is</a:t>
                      </a:r>
                      <a:r>
                        <a:rPr lang="en-US" sz="2000" baseline="0" dirty="0" smtClean="0">
                          <a:latin typeface="Levenim MT" pitchFamily="2" charset="-79"/>
                          <a:cs typeface="Levenim MT" pitchFamily="2" charset="-79"/>
                        </a:rPr>
                        <a:t> a mass of exploding gases.</a:t>
                      </a:r>
                      <a:endParaRPr lang="en-US" sz="2000" dirty="0">
                        <a:latin typeface="Levenim MT" pitchFamily="2" charset="-79"/>
                        <a:cs typeface="Levenim MT" pitchFamily="2" charset="-79"/>
                      </a:endParaRPr>
                    </a:p>
                  </a:txBody>
                  <a:tcPr/>
                </a:tc>
              </a:tr>
              <a:tr h="1485346">
                <a:tc>
                  <a:txBody>
                    <a:bodyPr/>
                    <a:lstStyle/>
                    <a:p>
                      <a:pPr algn="ctr"/>
                      <a:r>
                        <a:rPr lang="en-US" sz="2000" dirty="0" smtClean="0">
                          <a:latin typeface="Levenim MT" pitchFamily="2" charset="-79"/>
                          <a:cs typeface="Levenim MT" pitchFamily="2" charset="-79"/>
                        </a:rPr>
                        <a:t>Do not twinkle</a:t>
                      </a:r>
                      <a:endParaRPr lang="en-US" sz="2000" dirty="0">
                        <a:latin typeface="Levenim MT" pitchFamily="2" charset="-79"/>
                        <a:cs typeface="Levenim MT" pitchFamily="2" charset="-79"/>
                      </a:endParaRPr>
                    </a:p>
                  </a:txBody>
                  <a:tcPr/>
                </a:tc>
                <a:tc>
                  <a:txBody>
                    <a:bodyPr/>
                    <a:lstStyle/>
                    <a:p>
                      <a:pPr algn="ctr"/>
                      <a:r>
                        <a:rPr lang="en-US" sz="2000" dirty="0" smtClean="0">
                          <a:latin typeface="Levenim MT" pitchFamily="2" charset="-79"/>
                          <a:cs typeface="Levenim MT" pitchFamily="2" charset="-79"/>
                        </a:rPr>
                        <a:t>Appear to do so because of the moving later of air that scatter the</a:t>
                      </a:r>
                      <a:r>
                        <a:rPr lang="en-US" sz="2000" baseline="0" dirty="0" smtClean="0">
                          <a:latin typeface="Levenim MT" pitchFamily="2" charset="-79"/>
                          <a:cs typeface="Levenim MT" pitchFamily="2" charset="-79"/>
                        </a:rPr>
                        <a:t> light.</a:t>
                      </a:r>
                      <a:endParaRPr lang="en-US" sz="2000" dirty="0">
                        <a:latin typeface="Levenim MT" pitchFamily="2" charset="-79"/>
                        <a:cs typeface="Levenim MT" pitchFamily="2" charset="-79"/>
                      </a:endParaRPr>
                    </a:p>
                  </a:txBody>
                  <a:tcPr/>
                </a:tc>
              </a:tr>
            </a:tbl>
          </a:graphicData>
        </a:graphic>
      </p:graphicFrame>
      <p:pic>
        <p:nvPicPr>
          <p:cNvPr id="1026" name="Picture 2" descr="C:\Program Files\Microsoft Office\MEDIA\CAGCAT10\j0301076.wmf"/>
          <p:cNvPicPr>
            <a:picLocks noChangeAspect="1" noChangeArrowheads="1"/>
          </p:cNvPicPr>
          <p:nvPr/>
        </p:nvPicPr>
        <p:blipFill>
          <a:blip r:embed="rId2">
            <a:clrChange>
              <a:clrFrom>
                <a:srgbClr val="000000"/>
              </a:clrFrom>
              <a:clrTo>
                <a:srgbClr val="000000">
                  <a:alpha val="0"/>
                </a:srgbClr>
              </a:clrTo>
            </a:clrChange>
          </a:blip>
          <a:srcRect l="67765" t="53920" r="3077" b="13846"/>
          <a:stretch>
            <a:fillRect/>
          </a:stretch>
        </p:blipFill>
        <p:spPr bwMode="auto">
          <a:xfrm>
            <a:off x="228600" y="1676400"/>
            <a:ext cx="1033895" cy="1143000"/>
          </a:xfrm>
          <a:prstGeom prst="rect">
            <a:avLst/>
          </a:prstGeom>
          <a:noFill/>
        </p:spPr>
      </p:pic>
      <p:pic>
        <p:nvPicPr>
          <p:cNvPr id="8" name="Picture 7" descr="black-crop.jpg"/>
          <p:cNvPicPr>
            <a:picLocks noChangeAspect="1"/>
          </p:cNvPicPr>
          <p:nvPr/>
        </p:nvPicPr>
        <p:blipFill>
          <a:blip r:embed="rId3">
            <a:clrChange>
              <a:clrFrom>
                <a:srgbClr val="000000"/>
              </a:clrFrom>
              <a:clrTo>
                <a:srgbClr val="000000">
                  <a:alpha val="0"/>
                </a:srgbClr>
              </a:clrTo>
            </a:clrChange>
          </a:blip>
          <a:stretch>
            <a:fillRect/>
          </a:stretch>
        </p:blipFill>
        <p:spPr>
          <a:xfrm>
            <a:off x="7467600" y="1600200"/>
            <a:ext cx="1197755" cy="117157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96000" cy="769441"/>
          </a:xfrm>
          <a:prstGeom prst="rect">
            <a:avLst/>
          </a:prstGeom>
          <a:noFill/>
        </p:spPr>
        <p:txBody>
          <a:bodyPr wrap="square" rtlCol="0">
            <a:spAutoFit/>
          </a:bodyPr>
          <a:lstStyle/>
          <a:p>
            <a:r>
              <a:rPr lang="en-US" sz="4400" dirty="0" smtClean="0">
                <a:solidFill>
                  <a:schemeClr val="accent2">
                    <a:lumMod val="40000"/>
                    <a:lumOff val="60000"/>
                  </a:schemeClr>
                </a:solidFill>
                <a:latin typeface="Tarnation" pitchFamily="2" charset="0"/>
              </a:rPr>
              <a:t>7. Stellar distance</a:t>
            </a:r>
            <a:endParaRPr lang="en-US" sz="4400" dirty="0">
              <a:solidFill>
                <a:schemeClr val="accent2">
                  <a:lumMod val="40000"/>
                  <a:lumOff val="60000"/>
                </a:schemeClr>
              </a:solidFill>
              <a:latin typeface="Tarnation" pitchFamily="2" charset="0"/>
            </a:endParaRPr>
          </a:p>
        </p:txBody>
      </p:sp>
      <p:sp>
        <p:nvSpPr>
          <p:cNvPr id="3" name="TextBox 2"/>
          <p:cNvSpPr txBox="1"/>
          <p:nvPr/>
        </p:nvSpPr>
        <p:spPr>
          <a:xfrm>
            <a:off x="0" y="838200"/>
            <a:ext cx="9144000" cy="1569660"/>
          </a:xfrm>
          <a:prstGeom prst="rect">
            <a:avLst/>
          </a:prstGeom>
          <a:noFill/>
        </p:spPr>
        <p:txBody>
          <a:bodyPr wrap="square" rtlCol="0">
            <a:spAutoFit/>
          </a:bodyPr>
          <a:lstStyle/>
          <a:p>
            <a:r>
              <a:rPr lang="en-US" sz="2400" dirty="0" smtClean="0">
                <a:solidFill>
                  <a:schemeClr val="accent6">
                    <a:lumMod val="20000"/>
                    <a:lumOff val="80000"/>
                  </a:schemeClr>
                </a:solidFill>
                <a:latin typeface="TinkerToy" pitchFamily="2" charset="0"/>
              </a:rPr>
              <a:t>Astronomers generally express distance between star in </a:t>
            </a:r>
            <a:r>
              <a:rPr lang="en-US" sz="2400" b="1" dirty="0" smtClean="0">
                <a:solidFill>
                  <a:schemeClr val="accent6">
                    <a:lumMod val="20000"/>
                    <a:lumOff val="80000"/>
                  </a:schemeClr>
                </a:solidFill>
                <a:latin typeface="TinkerToy" pitchFamily="2" charset="0"/>
              </a:rPr>
              <a:t>Parsecs</a:t>
            </a:r>
            <a:r>
              <a:rPr lang="en-US" sz="2400" dirty="0" smtClean="0">
                <a:solidFill>
                  <a:schemeClr val="accent6">
                    <a:lumMod val="20000"/>
                    <a:lumOff val="80000"/>
                  </a:schemeClr>
                </a:solidFill>
                <a:latin typeface="TinkerToy" pitchFamily="2" charset="0"/>
              </a:rPr>
              <a:t>. The distance in parsec is equal to one divided by the parallax angle. </a:t>
            </a:r>
            <a:r>
              <a:rPr lang="en-US" sz="2400" b="1" dirty="0" smtClean="0">
                <a:solidFill>
                  <a:schemeClr val="accent6">
                    <a:lumMod val="20000"/>
                    <a:lumOff val="80000"/>
                  </a:schemeClr>
                </a:solidFill>
                <a:latin typeface="TinkerToy" pitchFamily="2" charset="0"/>
              </a:rPr>
              <a:t>Parallax</a:t>
            </a:r>
            <a:r>
              <a:rPr lang="en-US" sz="2400" dirty="0" smtClean="0">
                <a:solidFill>
                  <a:schemeClr val="accent6">
                    <a:lumMod val="20000"/>
                    <a:lumOff val="80000"/>
                  </a:schemeClr>
                </a:solidFill>
                <a:latin typeface="TinkerToy" pitchFamily="2" charset="0"/>
              </a:rPr>
              <a:t>  is the apparent shift of an object when viewed from two different places.</a:t>
            </a:r>
            <a:endParaRPr lang="en-US" sz="2400" dirty="0">
              <a:solidFill>
                <a:schemeClr val="accent6">
                  <a:lumMod val="20000"/>
                  <a:lumOff val="80000"/>
                </a:schemeClr>
              </a:solidFill>
              <a:latin typeface="TinkerToy" pitchFamily="2" charset="0"/>
            </a:endParaRPr>
          </a:p>
        </p:txBody>
      </p:sp>
      <p:pic>
        <p:nvPicPr>
          <p:cNvPr id="4" name="Picture 3" descr="p1.jpg"/>
          <p:cNvPicPr>
            <a:picLocks noChangeAspect="1"/>
          </p:cNvPicPr>
          <p:nvPr/>
        </p:nvPicPr>
        <p:blipFill>
          <a:blip r:embed="rId2">
            <a:clrChange>
              <a:clrFrom>
                <a:srgbClr val="000000"/>
              </a:clrFrom>
              <a:clrTo>
                <a:srgbClr val="000000">
                  <a:alpha val="0"/>
                </a:srgbClr>
              </a:clrTo>
            </a:clrChange>
          </a:blip>
          <a:stretch>
            <a:fillRect/>
          </a:stretch>
        </p:blipFill>
        <p:spPr>
          <a:xfrm>
            <a:off x="0" y="2362200"/>
            <a:ext cx="91440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323439"/>
          </a:xfrm>
          <a:prstGeom prst="rect">
            <a:avLst/>
          </a:prstGeom>
          <a:noFill/>
        </p:spPr>
        <p:txBody>
          <a:bodyPr wrap="square" rtlCol="0">
            <a:spAutoFit/>
          </a:bodyPr>
          <a:lstStyle/>
          <a:p>
            <a:pPr algn="ctr"/>
            <a:r>
              <a:rPr lang="en-US" sz="8000" dirty="0" smtClean="0">
                <a:solidFill>
                  <a:schemeClr val="accent4">
                    <a:lumMod val="20000"/>
                    <a:lumOff val="80000"/>
                  </a:schemeClr>
                </a:solidFill>
                <a:latin typeface="Space Woozies 3D" pitchFamily="2" charset="0"/>
              </a:rPr>
              <a:t>Stars Groupings</a:t>
            </a:r>
            <a:endParaRPr lang="en-US" sz="8000" dirty="0">
              <a:solidFill>
                <a:schemeClr val="accent4">
                  <a:lumMod val="20000"/>
                  <a:lumOff val="80000"/>
                </a:schemeClr>
              </a:solidFill>
              <a:latin typeface="Space Woozies 3D" pitchFamily="2" charset="0"/>
            </a:endParaRPr>
          </a:p>
        </p:txBody>
      </p:sp>
      <p:sp>
        <p:nvSpPr>
          <p:cNvPr id="4" name="TextBox 3"/>
          <p:cNvSpPr txBox="1"/>
          <p:nvPr/>
        </p:nvSpPr>
        <p:spPr>
          <a:xfrm>
            <a:off x="0" y="1066800"/>
            <a:ext cx="9144000" cy="646331"/>
          </a:xfrm>
          <a:prstGeom prst="rect">
            <a:avLst/>
          </a:prstGeom>
          <a:noFill/>
        </p:spPr>
        <p:txBody>
          <a:bodyPr wrap="square" rtlCol="0">
            <a:spAutoFit/>
          </a:bodyPr>
          <a:lstStyle/>
          <a:p>
            <a:r>
              <a:rPr lang="en-US" sz="3600" dirty="0" smtClean="0">
                <a:solidFill>
                  <a:schemeClr val="accent5">
                    <a:lumMod val="20000"/>
                    <a:lumOff val="80000"/>
                  </a:schemeClr>
                </a:solidFill>
                <a:latin typeface="Touch Of Nature" pitchFamily="2" charset="0"/>
              </a:rPr>
              <a:t>1. Open Star Clusters</a:t>
            </a:r>
            <a:endParaRPr lang="en-US" sz="3600" dirty="0">
              <a:solidFill>
                <a:schemeClr val="accent5">
                  <a:lumMod val="20000"/>
                  <a:lumOff val="80000"/>
                </a:schemeClr>
              </a:solidFill>
              <a:latin typeface="Touch Of Nature" pitchFamily="2" charset="0"/>
            </a:endParaRPr>
          </a:p>
        </p:txBody>
      </p:sp>
      <p:sp>
        <p:nvSpPr>
          <p:cNvPr id="5" name="TextBox 4"/>
          <p:cNvSpPr txBox="1"/>
          <p:nvPr/>
        </p:nvSpPr>
        <p:spPr>
          <a:xfrm>
            <a:off x="0" y="1524000"/>
            <a:ext cx="9144000" cy="830997"/>
          </a:xfrm>
          <a:prstGeom prst="rect">
            <a:avLst/>
          </a:prstGeom>
          <a:noFill/>
        </p:spPr>
        <p:txBody>
          <a:bodyPr wrap="square" rtlCol="0">
            <a:spAutoFit/>
          </a:bodyPr>
          <a:lstStyle/>
          <a:p>
            <a:r>
              <a:rPr lang="en-US" sz="2400" dirty="0" smtClean="0">
                <a:solidFill>
                  <a:srgbClr val="FFC000"/>
                </a:solidFill>
                <a:latin typeface="Agency FB" pitchFamily="34" charset="0"/>
              </a:rPr>
              <a:t>-- are moderately close nit, irregularly shaped groupings of stars. They usually contain 100 to 1,000 members and are about 2 to 20 pc in diameter.</a:t>
            </a:r>
            <a:endParaRPr lang="en-US" sz="2400" dirty="0">
              <a:solidFill>
                <a:srgbClr val="FFC000"/>
              </a:solidFill>
              <a:latin typeface="Agency FB" pitchFamily="34" charset="0"/>
            </a:endParaRPr>
          </a:p>
        </p:txBody>
      </p:sp>
      <p:sp>
        <p:nvSpPr>
          <p:cNvPr id="6" name="TextBox 5"/>
          <p:cNvSpPr txBox="1"/>
          <p:nvPr/>
        </p:nvSpPr>
        <p:spPr>
          <a:xfrm>
            <a:off x="0" y="2524780"/>
            <a:ext cx="9144000" cy="646331"/>
          </a:xfrm>
          <a:prstGeom prst="rect">
            <a:avLst/>
          </a:prstGeom>
          <a:noFill/>
        </p:spPr>
        <p:txBody>
          <a:bodyPr wrap="square" rtlCol="0">
            <a:spAutoFit/>
          </a:bodyPr>
          <a:lstStyle/>
          <a:p>
            <a:r>
              <a:rPr lang="en-US" sz="3600" dirty="0" smtClean="0">
                <a:solidFill>
                  <a:schemeClr val="accent5">
                    <a:lumMod val="20000"/>
                    <a:lumOff val="80000"/>
                  </a:schemeClr>
                </a:solidFill>
                <a:latin typeface="Touch Of Nature" pitchFamily="2" charset="0"/>
              </a:rPr>
              <a:t>2. Associations</a:t>
            </a:r>
            <a:endParaRPr lang="en-US" sz="3600" dirty="0">
              <a:solidFill>
                <a:schemeClr val="accent5">
                  <a:lumMod val="20000"/>
                  <a:lumOff val="80000"/>
                </a:schemeClr>
              </a:solidFill>
              <a:latin typeface="Touch Of Nature" pitchFamily="2" charset="0"/>
            </a:endParaRPr>
          </a:p>
        </p:txBody>
      </p:sp>
      <p:sp>
        <p:nvSpPr>
          <p:cNvPr id="7" name="TextBox 6"/>
          <p:cNvSpPr txBox="1"/>
          <p:nvPr/>
        </p:nvSpPr>
        <p:spPr>
          <a:xfrm>
            <a:off x="0" y="3048000"/>
            <a:ext cx="9144000" cy="830997"/>
          </a:xfrm>
          <a:prstGeom prst="rect">
            <a:avLst/>
          </a:prstGeom>
          <a:noFill/>
        </p:spPr>
        <p:txBody>
          <a:bodyPr wrap="square" rtlCol="0">
            <a:spAutoFit/>
          </a:bodyPr>
          <a:lstStyle/>
          <a:p>
            <a:r>
              <a:rPr lang="en-US" sz="2400" dirty="0" smtClean="0">
                <a:solidFill>
                  <a:srgbClr val="FFC000"/>
                </a:solidFill>
                <a:latin typeface="Agency FB" pitchFamily="34" charset="0"/>
              </a:rPr>
              <a:t>-- are contains open clusters. They often have fewer stars but are larger in size and have a looser structure. Some large association include an open star cluster within them.</a:t>
            </a:r>
            <a:endParaRPr lang="en-US" sz="2400" dirty="0">
              <a:solidFill>
                <a:srgbClr val="FFC000"/>
              </a:solidFill>
              <a:latin typeface="Agency FB" pitchFamily="34" charset="0"/>
            </a:endParaRPr>
          </a:p>
        </p:txBody>
      </p:sp>
      <p:sp>
        <p:nvSpPr>
          <p:cNvPr id="8" name="TextBox 7"/>
          <p:cNvSpPr txBox="1"/>
          <p:nvPr/>
        </p:nvSpPr>
        <p:spPr>
          <a:xfrm>
            <a:off x="0" y="3962400"/>
            <a:ext cx="9144000" cy="646331"/>
          </a:xfrm>
          <a:prstGeom prst="rect">
            <a:avLst/>
          </a:prstGeom>
          <a:noFill/>
        </p:spPr>
        <p:txBody>
          <a:bodyPr wrap="square" rtlCol="0">
            <a:spAutoFit/>
          </a:bodyPr>
          <a:lstStyle/>
          <a:p>
            <a:r>
              <a:rPr lang="en-US" sz="3600" dirty="0" smtClean="0">
                <a:solidFill>
                  <a:schemeClr val="accent5">
                    <a:lumMod val="20000"/>
                    <a:lumOff val="80000"/>
                  </a:schemeClr>
                </a:solidFill>
                <a:latin typeface="Touch Of Nature" pitchFamily="2" charset="0"/>
              </a:rPr>
              <a:t>3. Global Star Clusters</a:t>
            </a:r>
            <a:endParaRPr lang="en-US" sz="3600" dirty="0">
              <a:solidFill>
                <a:schemeClr val="accent5">
                  <a:lumMod val="20000"/>
                  <a:lumOff val="80000"/>
                </a:schemeClr>
              </a:solidFill>
              <a:latin typeface="Touch Of Nature" pitchFamily="2" charset="0"/>
            </a:endParaRPr>
          </a:p>
        </p:txBody>
      </p:sp>
      <p:sp>
        <p:nvSpPr>
          <p:cNvPr id="9" name="TextBox 8"/>
          <p:cNvSpPr txBox="1"/>
          <p:nvPr/>
        </p:nvSpPr>
        <p:spPr>
          <a:xfrm>
            <a:off x="0" y="4495800"/>
            <a:ext cx="9144000" cy="1569660"/>
          </a:xfrm>
          <a:prstGeom prst="rect">
            <a:avLst/>
          </a:prstGeom>
          <a:noFill/>
        </p:spPr>
        <p:txBody>
          <a:bodyPr wrap="square" rtlCol="0">
            <a:spAutoFit/>
          </a:bodyPr>
          <a:lstStyle/>
          <a:p>
            <a:r>
              <a:rPr lang="en-US" sz="2400" dirty="0" smtClean="0">
                <a:solidFill>
                  <a:srgbClr val="FFC000"/>
                </a:solidFill>
                <a:latin typeface="Agency FB" pitchFamily="34" charset="0"/>
              </a:rPr>
              <a:t>-- are quite different from the two types. They are more massive, thickly  packed, symmetrical and very old.  They typically contains from 20,000 to several millions star, although many of these crowd too close to be resolved by the earth-based telescopes. Typical diameters of central concentration range 5 to 25 pc</a:t>
            </a:r>
            <a:endParaRPr lang="en-US" sz="2400" dirty="0">
              <a:solidFill>
                <a:srgbClr val="FFC000"/>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to="" calcmode="lin" valueType="num">
                                      <p:cBhvr>
                                        <p:cTn id="21" dur="1" fill="hold"/>
                                        <p:tgtEl>
                                          <p:spTgt spid="7"/>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to="" calcmode="lin" valueType="num">
                                      <p:cBhvr>
                                        <p:cTn id="24" dur="1" fill="hold"/>
                                        <p:tgtEl>
                                          <p:spTgt spid="8"/>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lky-Way-Galaxy-Top-View-iPad-Wallpaper-300x300.jpg"/>
          <p:cNvPicPr>
            <a:picLocks noChangeAspect="1"/>
          </p:cNvPicPr>
          <p:nvPr/>
        </p:nvPicPr>
        <p:blipFill>
          <a:blip r:embed="rId2">
            <a:clrChange>
              <a:clrFrom>
                <a:srgbClr val="1D181E"/>
              </a:clrFrom>
              <a:clrTo>
                <a:srgbClr val="1D181E">
                  <a:alpha val="0"/>
                </a:srgbClr>
              </a:clrTo>
            </a:clrChange>
          </a:blip>
          <a:stretch>
            <a:fillRect/>
          </a:stretch>
        </p:blipFill>
        <p:spPr>
          <a:xfrm>
            <a:off x="0" y="0"/>
            <a:ext cx="9144000" cy="6858000"/>
          </a:xfrm>
          <a:prstGeom prst="rect">
            <a:avLst/>
          </a:prstGeom>
        </p:spPr>
      </p:pic>
      <p:sp>
        <p:nvSpPr>
          <p:cNvPr id="2" name="TextBox 1"/>
          <p:cNvSpPr txBox="1"/>
          <p:nvPr/>
        </p:nvSpPr>
        <p:spPr>
          <a:xfrm>
            <a:off x="0" y="127337"/>
            <a:ext cx="9144000" cy="1015663"/>
          </a:xfrm>
          <a:prstGeom prst="rect">
            <a:avLst/>
          </a:prstGeom>
          <a:noFill/>
        </p:spPr>
        <p:txBody>
          <a:bodyPr wrap="square" rtlCol="0">
            <a:spAutoFit/>
          </a:bodyPr>
          <a:lstStyle/>
          <a:p>
            <a:r>
              <a:rPr lang="en-US" sz="6000" dirty="0" smtClean="0">
                <a:latin typeface="FlintPrintExtended" pitchFamily="2" charset="0"/>
              </a:rPr>
              <a:t>Milky Way</a:t>
            </a:r>
            <a:endParaRPr lang="en-US" sz="6000" dirty="0">
              <a:latin typeface="FlintPrintExtended" pitchFamily="2" charset="0"/>
            </a:endParaRPr>
          </a:p>
        </p:txBody>
      </p:sp>
      <p:sp>
        <p:nvSpPr>
          <p:cNvPr id="4" name="TextBox 3"/>
          <p:cNvSpPr txBox="1"/>
          <p:nvPr/>
        </p:nvSpPr>
        <p:spPr>
          <a:xfrm>
            <a:off x="457200" y="1219200"/>
            <a:ext cx="3505200" cy="369332"/>
          </a:xfrm>
          <a:prstGeom prst="rect">
            <a:avLst/>
          </a:prstGeom>
          <a:noFill/>
        </p:spPr>
        <p:txBody>
          <a:bodyPr wrap="square" rtlCol="0">
            <a:spAutoFit/>
          </a:bodyPr>
          <a:lstStyle/>
          <a:p>
            <a:endParaRPr lang="en-US" dirty="0"/>
          </a:p>
        </p:txBody>
      </p:sp>
      <p:sp>
        <p:nvSpPr>
          <p:cNvPr id="5" name="TextBox 4"/>
          <p:cNvSpPr txBox="1"/>
          <p:nvPr/>
        </p:nvSpPr>
        <p:spPr>
          <a:xfrm>
            <a:off x="0" y="1066800"/>
            <a:ext cx="9144000" cy="3046988"/>
          </a:xfrm>
          <a:prstGeom prst="rect">
            <a:avLst/>
          </a:prstGeom>
          <a:noFill/>
        </p:spPr>
        <p:txBody>
          <a:bodyPr wrap="square" rtlCol="0">
            <a:spAutoFit/>
          </a:bodyPr>
          <a:lstStyle/>
          <a:p>
            <a:r>
              <a:rPr lang="en-US" sz="3200" dirty="0" smtClean="0">
                <a:solidFill>
                  <a:srgbClr val="FF9966"/>
                </a:solidFill>
              </a:rPr>
              <a:t>-- our  exploration of space has taken us out to distance a few thousands of parces. By looking at the distribution of stars and cluster throughout the volume of its size, we begin to perceive the Milky Way galaxy. The </a:t>
            </a:r>
            <a:r>
              <a:rPr lang="en-US" sz="3200" b="1" dirty="0" smtClean="0">
                <a:solidFill>
                  <a:srgbClr val="FF9966"/>
                </a:solidFill>
              </a:rPr>
              <a:t>Galaxy</a:t>
            </a:r>
            <a:r>
              <a:rPr lang="en-US" sz="3200" dirty="0" smtClean="0">
                <a:solidFill>
                  <a:srgbClr val="FF9966"/>
                </a:solidFill>
              </a:rPr>
              <a:t> is a mass of innumerable stars planted together in cluster.</a:t>
            </a:r>
            <a:endParaRPr lang="en-US" sz="3200" dirty="0">
              <a:solidFill>
                <a:srgbClr val="FF9966"/>
              </a:solidFill>
            </a:endParaRPr>
          </a:p>
        </p:txBody>
      </p:sp>
      <p:sp>
        <p:nvSpPr>
          <p:cNvPr id="6" name="TextBox 5"/>
          <p:cNvSpPr txBox="1"/>
          <p:nvPr/>
        </p:nvSpPr>
        <p:spPr>
          <a:xfrm>
            <a:off x="0" y="4038600"/>
            <a:ext cx="9144000" cy="2554545"/>
          </a:xfrm>
          <a:prstGeom prst="rect">
            <a:avLst/>
          </a:prstGeom>
          <a:noFill/>
        </p:spPr>
        <p:txBody>
          <a:bodyPr wrap="square" rtlCol="0">
            <a:spAutoFit/>
          </a:bodyPr>
          <a:lstStyle/>
          <a:p>
            <a:r>
              <a:rPr lang="en-US" sz="3200" dirty="0" smtClean="0">
                <a:solidFill>
                  <a:srgbClr val="6699FF"/>
                </a:solidFill>
              </a:rPr>
              <a:t>-- The Globular cluster have an average age of around in 13+/-4 billion years. Because they are believed to be among the first objects formed as the galaxy took form, their age is estimated to be 13 billion years, believed to be approximate age of the galaxy.</a:t>
            </a:r>
            <a:endParaRPr lang="en-US" sz="3200" dirty="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7662041" cy="646331"/>
          </a:xfrm>
          <a:prstGeom prst="rect">
            <a:avLst/>
          </a:prstGeom>
          <a:noFill/>
        </p:spPr>
        <p:txBody>
          <a:bodyPr wrap="square" rtlCol="0">
            <a:spAutoFit/>
          </a:bodyPr>
          <a:lstStyle/>
          <a:p>
            <a:r>
              <a:rPr lang="en-US" sz="3600" dirty="0" smtClean="0">
                <a:latin typeface="TinkerToy" pitchFamily="2" charset="0"/>
              </a:rPr>
              <a:t>1. Population I</a:t>
            </a:r>
            <a:endParaRPr lang="en-US" sz="3600" dirty="0">
              <a:latin typeface="TinkerToy" pitchFamily="2" charset="0"/>
            </a:endParaRPr>
          </a:p>
        </p:txBody>
      </p:sp>
      <p:sp>
        <p:nvSpPr>
          <p:cNvPr id="3" name="TextBox 2"/>
          <p:cNvSpPr txBox="1"/>
          <p:nvPr/>
        </p:nvSpPr>
        <p:spPr>
          <a:xfrm>
            <a:off x="0" y="2438400"/>
            <a:ext cx="8839200" cy="1815882"/>
          </a:xfrm>
          <a:prstGeom prst="rect">
            <a:avLst/>
          </a:prstGeom>
          <a:noFill/>
        </p:spPr>
        <p:txBody>
          <a:bodyPr wrap="square" rtlCol="0">
            <a:spAutoFit/>
          </a:bodyPr>
          <a:lstStyle/>
          <a:p>
            <a:r>
              <a:rPr lang="en-US" sz="2800" dirty="0" smtClean="0">
                <a:solidFill>
                  <a:schemeClr val="accent5">
                    <a:lumMod val="40000"/>
                    <a:lumOff val="60000"/>
                  </a:schemeClr>
                </a:solidFill>
                <a:latin typeface="Agency FB" pitchFamily="34" charset="0"/>
              </a:rPr>
              <a:t>Star of solar composition which have relatively young ages and are distributed in nearly circular orbits in the galactic disk . Like the sun and other stars in the galactic disk, they have varied ages from zero to billion years and are located where stars still forming.</a:t>
            </a:r>
            <a:endParaRPr lang="en-US" sz="2800" dirty="0">
              <a:solidFill>
                <a:schemeClr val="accent5">
                  <a:lumMod val="40000"/>
                  <a:lumOff val="60000"/>
                </a:schemeClr>
              </a:solidFill>
              <a:latin typeface="Agency FB" pitchFamily="34" charset="0"/>
            </a:endParaRPr>
          </a:p>
        </p:txBody>
      </p:sp>
      <p:sp>
        <p:nvSpPr>
          <p:cNvPr id="4" name="TextBox 3"/>
          <p:cNvSpPr txBox="1"/>
          <p:nvPr/>
        </p:nvSpPr>
        <p:spPr>
          <a:xfrm>
            <a:off x="0" y="4343400"/>
            <a:ext cx="4114800" cy="646331"/>
          </a:xfrm>
          <a:prstGeom prst="rect">
            <a:avLst/>
          </a:prstGeom>
          <a:noFill/>
        </p:spPr>
        <p:txBody>
          <a:bodyPr wrap="square" rtlCol="0">
            <a:spAutoFit/>
          </a:bodyPr>
          <a:lstStyle/>
          <a:p>
            <a:r>
              <a:rPr lang="en-US" sz="3600" dirty="0" smtClean="0">
                <a:latin typeface="TinkerToy" pitchFamily="2" charset="0"/>
              </a:rPr>
              <a:t>2. Population II</a:t>
            </a:r>
            <a:endParaRPr lang="en-US" sz="3600" dirty="0">
              <a:latin typeface="TinkerToy" pitchFamily="2" charset="0"/>
            </a:endParaRPr>
          </a:p>
        </p:txBody>
      </p:sp>
      <p:sp>
        <p:nvSpPr>
          <p:cNvPr id="5" name="TextBox 4"/>
          <p:cNvSpPr txBox="1"/>
          <p:nvPr/>
        </p:nvSpPr>
        <p:spPr>
          <a:xfrm>
            <a:off x="0" y="4965918"/>
            <a:ext cx="9144000" cy="1815882"/>
          </a:xfrm>
          <a:prstGeom prst="rect">
            <a:avLst/>
          </a:prstGeom>
          <a:noFill/>
        </p:spPr>
        <p:txBody>
          <a:bodyPr wrap="square" rtlCol="0">
            <a:spAutoFit/>
          </a:bodyPr>
          <a:lstStyle/>
          <a:p>
            <a:r>
              <a:rPr lang="en-US" sz="2800" dirty="0" smtClean="0">
                <a:solidFill>
                  <a:schemeClr val="accent5">
                    <a:lumMod val="40000"/>
                    <a:lumOff val="60000"/>
                  </a:schemeClr>
                </a:solidFill>
                <a:latin typeface="Agency FB" pitchFamily="34" charset="0"/>
              </a:rPr>
              <a:t>Star  that are nearly pure hydrogen and helium with no heavy elements; these are old and associated with globular cluster that have orbits taking them far above and below the galactic plane. These star are all around 13+/-4 billion years old.</a:t>
            </a:r>
            <a:endParaRPr lang="en-US" sz="2800" dirty="0">
              <a:solidFill>
                <a:schemeClr val="accent5">
                  <a:lumMod val="40000"/>
                  <a:lumOff val="60000"/>
                </a:schemeClr>
              </a:solidFill>
              <a:latin typeface="Agency FB" pitchFamily="34" charset="0"/>
            </a:endParaRPr>
          </a:p>
        </p:txBody>
      </p:sp>
      <p:sp>
        <p:nvSpPr>
          <p:cNvPr id="6" name="TextBox 5"/>
          <p:cNvSpPr txBox="1"/>
          <p:nvPr/>
        </p:nvSpPr>
        <p:spPr>
          <a:xfrm>
            <a:off x="0" y="0"/>
            <a:ext cx="9144000" cy="1815882"/>
          </a:xfrm>
          <a:prstGeom prst="rect">
            <a:avLst/>
          </a:prstGeom>
          <a:noFill/>
          <a:ln>
            <a:noFill/>
          </a:ln>
        </p:spPr>
        <p:txBody>
          <a:bodyPr wrap="square" rtlCol="0">
            <a:spAutoFit/>
          </a:bodyPr>
          <a:lstStyle/>
          <a:p>
            <a:r>
              <a:rPr lang="en-US" sz="2800" dirty="0" smtClean="0">
                <a:solidFill>
                  <a:schemeClr val="accent1">
                    <a:lumMod val="40000"/>
                    <a:lumOff val="60000"/>
                  </a:schemeClr>
                </a:solidFill>
                <a:latin typeface="Showcard Gothic" pitchFamily="82" charset="0"/>
              </a:rPr>
              <a:t>Our galaxy contains a range of star types  of different composition, age, distribution, and orbital geometry. They are commonly into two major groups:</a:t>
            </a:r>
            <a:endParaRPr lang="en-US" sz="2800" dirty="0">
              <a:solidFill>
                <a:schemeClr val="accent1">
                  <a:lumMod val="40000"/>
                  <a:lumOff val="60000"/>
                </a:schemeClr>
              </a:solidFill>
              <a:latin typeface="Showcard Goth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1" fill="hold"/>
                                        <p:tgtEl>
                                          <p:spTgt spid="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772400" cy="1015663"/>
          </a:xfrm>
          <a:prstGeom prst="rect">
            <a:avLst/>
          </a:prstGeom>
          <a:noFill/>
        </p:spPr>
        <p:txBody>
          <a:bodyPr wrap="square" rtlCol="0">
            <a:spAutoFit/>
          </a:bodyPr>
          <a:lstStyle/>
          <a:p>
            <a:r>
              <a:rPr lang="en-US" sz="6000" dirty="0" smtClean="0">
                <a:solidFill>
                  <a:schemeClr val="accent1">
                    <a:lumMod val="40000"/>
                    <a:lumOff val="60000"/>
                  </a:schemeClr>
                </a:solidFill>
                <a:latin typeface="Tension" pitchFamily="50" charset="0"/>
              </a:rPr>
              <a:t>Constellation</a:t>
            </a:r>
            <a:endParaRPr lang="en-US" sz="6000" dirty="0">
              <a:solidFill>
                <a:schemeClr val="accent1">
                  <a:lumMod val="40000"/>
                  <a:lumOff val="60000"/>
                </a:schemeClr>
              </a:solidFill>
              <a:latin typeface="Tension" pitchFamily="50" charset="0"/>
            </a:endParaRPr>
          </a:p>
        </p:txBody>
      </p:sp>
      <p:sp>
        <p:nvSpPr>
          <p:cNvPr id="3" name="TextBox 2"/>
          <p:cNvSpPr txBox="1"/>
          <p:nvPr/>
        </p:nvSpPr>
        <p:spPr>
          <a:xfrm>
            <a:off x="0" y="990600"/>
            <a:ext cx="9144000" cy="1384995"/>
          </a:xfrm>
          <a:prstGeom prst="rect">
            <a:avLst/>
          </a:prstGeom>
          <a:noFill/>
        </p:spPr>
        <p:txBody>
          <a:bodyPr wrap="square" rtlCol="0">
            <a:spAutoFit/>
          </a:bodyPr>
          <a:lstStyle/>
          <a:p>
            <a:r>
              <a:rPr lang="en-US" sz="2800" dirty="0" smtClean="0">
                <a:solidFill>
                  <a:schemeClr val="accent5">
                    <a:lumMod val="20000"/>
                    <a:lumOff val="80000"/>
                  </a:schemeClr>
                </a:solidFill>
                <a:latin typeface="TinkerToy" pitchFamily="2" charset="0"/>
              </a:rPr>
              <a:t>If you take time to study the star for a while, you will find out that they fall into patterns and designs imposed by our mind.</a:t>
            </a:r>
            <a:endParaRPr lang="en-US" sz="2800" dirty="0">
              <a:solidFill>
                <a:schemeClr val="accent5">
                  <a:lumMod val="20000"/>
                  <a:lumOff val="80000"/>
                </a:schemeClr>
              </a:solidFill>
              <a:latin typeface="TinkerToy" pitchFamily="2" charset="0"/>
            </a:endParaRPr>
          </a:p>
        </p:txBody>
      </p:sp>
      <p:sp>
        <p:nvSpPr>
          <p:cNvPr id="4" name="TextBox 3"/>
          <p:cNvSpPr txBox="1"/>
          <p:nvPr/>
        </p:nvSpPr>
        <p:spPr>
          <a:xfrm>
            <a:off x="0" y="2286000"/>
            <a:ext cx="9144000" cy="954107"/>
          </a:xfrm>
          <a:prstGeom prst="rect">
            <a:avLst/>
          </a:prstGeom>
          <a:noFill/>
        </p:spPr>
        <p:txBody>
          <a:bodyPr wrap="square" rtlCol="0">
            <a:spAutoFit/>
          </a:bodyPr>
          <a:lstStyle/>
          <a:p>
            <a:r>
              <a:rPr lang="en-US" sz="2800" dirty="0" smtClean="0">
                <a:solidFill>
                  <a:schemeClr val="accent5">
                    <a:lumMod val="40000"/>
                    <a:lumOff val="60000"/>
                  </a:schemeClr>
                </a:solidFill>
                <a:latin typeface="TinkerToy" pitchFamily="2" charset="0"/>
              </a:rPr>
              <a:t>Sky watcher during the ancient times perceived stellar patterns and called such patterns constellation.</a:t>
            </a:r>
            <a:endParaRPr lang="en-US" sz="2800" dirty="0">
              <a:solidFill>
                <a:schemeClr val="accent5">
                  <a:lumMod val="40000"/>
                  <a:lumOff val="60000"/>
                </a:schemeClr>
              </a:solidFill>
              <a:latin typeface="TinkerToy" pitchFamily="2" charset="0"/>
            </a:endParaRPr>
          </a:p>
        </p:txBody>
      </p:sp>
      <p:pic>
        <p:nvPicPr>
          <p:cNvPr id="6" name="Picture 5" descr="Night Sky 3.0.jpg"/>
          <p:cNvPicPr>
            <a:picLocks noChangeAspect="1"/>
          </p:cNvPicPr>
          <p:nvPr/>
        </p:nvPicPr>
        <p:blipFill>
          <a:blip r:embed="rId2"/>
          <a:stretch>
            <a:fillRect/>
          </a:stretch>
        </p:blipFill>
        <p:spPr>
          <a:xfrm>
            <a:off x="0" y="3276600"/>
            <a:ext cx="9144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pPr algn="ctr"/>
            <a:r>
              <a:rPr lang="en-US" sz="6000" dirty="0" smtClean="0">
                <a:solidFill>
                  <a:schemeClr val="accent1">
                    <a:lumMod val="60000"/>
                    <a:lumOff val="40000"/>
                  </a:schemeClr>
                </a:solidFill>
                <a:latin typeface="Hulkbusters 3D" pitchFamily="2" charset="0"/>
              </a:rPr>
              <a:t>Habitable planets</a:t>
            </a:r>
            <a:endParaRPr lang="en-US" sz="6000" dirty="0">
              <a:solidFill>
                <a:schemeClr val="accent1">
                  <a:lumMod val="60000"/>
                  <a:lumOff val="40000"/>
                </a:schemeClr>
              </a:solidFill>
              <a:latin typeface="Hulkbusters 3D" pitchFamily="2" charset="0"/>
            </a:endParaRPr>
          </a:p>
        </p:txBody>
      </p:sp>
      <p:sp>
        <p:nvSpPr>
          <p:cNvPr id="3" name="TextBox 2"/>
          <p:cNvSpPr txBox="1"/>
          <p:nvPr/>
        </p:nvSpPr>
        <p:spPr>
          <a:xfrm>
            <a:off x="0" y="914400"/>
            <a:ext cx="9144000" cy="1200329"/>
          </a:xfrm>
          <a:prstGeom prst="rect">
            <a:avLst/>
          </a:prstGeom>
          <a:noFill/>
        </p:spPr>
        <p:txBody>
          <a:bodyPr wrap="square" rtlCol="0">
            <a:spAutoFit/>
          </a:bodyPr>
          <a:lstStyle/>
          <a:p>
            <a:r>
              <a:rPr lang="en-US" sz="2400" dirty="0" smtClean="0">
                <a:solidFill>
                  <a:schemeClr val="accent5">
                    <a:lumMod val="40000"/>
                    <a:lumOff val="60000"/>
                  </a:schemeClr>
                </a:solidFill>
              </a:rPr>
              <a:t>Even planets exist near some other stars, there is no guarantee that they are habitable. Astronomers have proposed condition needed to make a planet habitable :</a:t>
            </a:r>
            <a:endParaRPr lang="en-US" sz="2400" dirty="0">
              <a:solidFill>
                <a:schemeClr val="accent5">
                  <a:lumMod val="40000"/>
                  <a:lumOff val="60000"/>
                </a:schemeClr>
              </a:solidFill>
            </a:endParaRPr>
          </a:p>
        </p:txBody>
      </p:sp>
      <p:sp>
        <p:nvSpPr>
          <p:cNvPr id="4" name="TextBox 3"/>
          <p:cNvSpPr txBox="1"/>
          <p:nvPr/>
        </p:nvSpPr>
        <p:spPr>
          <a:xfrm>
            <a:off x="76200" y="2057400"/>
            <a:ext cx="9144000" cy="1015663"/>
          </a:xfrm>
          <a:prstGeom prst="rect">
            <a:avLst/>
          </a:prstGeom>
          <a:noFill/>
        </p:spPr>
        <p:txBody>
          <a:bodyPr wrap="square" rtlCol="0">
            <a:spAutoFit/>
          </a:bodyPr>
          <a:lstStyle/>
          <a:p>
            <a:r>
              <a:rPr lang="en-US" sz="2000" dirty="0" smtClean="0">
                <a:latin typeface="Agency FB" pitchFamily="34" charset="0"/>
              </a:rPr>
              <a:t>1. The central star should not be more than 1.5 M. so that it will last long enough for substantiated life to evolve at least 2 billion years and will not kill evolving life with too much UV radiation which breaks down organic molecules.</a:t>
            </a:r>
            <a:endParaRPr lang="en-US" sz="2000" dirty="0">
              <a:latin typeface="Agency FB" pitchFamily="34" charset="0"/>
            </a:endParaRPr>
          </a:p>
        </p:txBody>
      </p:sp>
      <p:sp>
        <p:nvSpPr>
          <p:cNvPr id="6" name="TextBox 5"/>
          <p:cNvSpPr txBox="1"/>
          <p:nvPr/>
        </p:nvSpPr>
        <p:spPr>
          <a:xfrm>
            <a:off x="0" y="3048000"/>
            <a:ext cx="9144000" cy="707886"/>
          </a:xfrm>
          <a:prstGeom prst="rect">
            <a:avLst/>
          </a:prstGeom>
          <a:noFill/>
        </p:spPr>
        <p:txBody>
          <a:bodyPr wrap="square" rtlCol="0">
            <a:spAutoFit/>
          </a:bodyPr>
          <a:lstStyle/>
          <a:p>
            <a:r>
              <a:rPr lang="en-US" sz="2000" dirty="0" smtClean="0">
                <a:latin typeface="Agency FB" pitchFamily="34" charset="0"/>
              </a:rPr>
              <a:t>2. The central star should be at least 0.3 to be warm enough to create a larger orbital zone  in which planet could retain liquid water.</a:t>
            </a:r>
            <a:endParaRPr lang="en-US" sz="2000" dirty="0">
              <a:latin typeface="Agency FB" pitchFamily="34" charset="0"/>
            </a:endParaRPr>
          </a:p>
        </p:txBody>
      </p:sp>
      <p:sp>
        <p:nvSpPr>
          <p:cNvPr id="7" name="TextBox 6"/>
          <p:cNvSpPr txBox="1"/>
          <p:nvPr/>
        </p:nvSpPr>
        <p:spPr>
          <a:xfrm>
            <a:off x="0" y="3810000"/>
            <a:ext cx="9144000" cy="707886"/>
          </a:xfrm>
          <a:prstGeom prst="rect">
            <a:avLst/>
          </a:prstGeom>
          <a:noFill/>
        </p:spPr>
        <p:txBody>
          <a:bodyPr wrap="square" rtlCol="0">
            <a:spAutoFit/>
          </a:bodyPr>
          <a:lstStyle/>
          <a:p>
            <a:r>
              <a:rPr lang="en-US" sz="2000" dirty="0" smtClean="0">
                <a:latin typeface="Agency FB" pitchFamily="34" charset="0"/>
              </a:rPr>
              <a:t>3. The central star should not flare violent or emit strong X-Trays. It should be on the main sequence in order to be stable, long enough to give its planet long-term climatic stability.</a:t>
            </a:r>
            <a:endParaRPr lang="en-US" sz="2000" dirty="0">
              <a:latin typeface="Agency FB" pitchFamily="34" charset="0"/>
            </a:endParaRPr>
          </a:p>
        </p:txBody>
      </p:sp>
      <p:sp>
        <p:nvSpPr>
          <p:cNvPr id="8" name="TextBox 7"/>
          <p:cNvSpPr txBox="1"/>
          <p:nvPr/>
        </p:nvSpPr>
        <p:spPr>
          <a:xfrm>
            <a:off x="0" y="4572000"/>
            <a:ext cx="8915400" cy="707886"/>
          </a:xfrm>
          <a:prstGeom prst="rect">
            <a:avLst/>
          </a:prstGeom>
          <a:noFill/>
        </p:spPr>
        <p:txBody>
          <a:bodyPr wrap="square" rtlCol="0">
            <a:spAutoFit/>
          </a:bodyPr>
          <a:lstStyle/>
          <a:p>
            <a:r>
              <a:rPr lang="en-US" sz="2000" dirty="0" smtClean="0">
                <a:latin typeface="Agency FB" pitchFamily="34" charset="0"/>
              </a:rPr>
              <a:t>4. The planet must orbit at the right distance from the star so that liquid water will neither evaporate nor perm permanently freeze.</a:t>
            </a:r>
            <a:endParaRPr lang="en-US" sz="2000" dirty="0">
              <a:latin typeface="Agency FB" pitchFamily="34" charset="0"/>
            </a:endParaRPr>
          </a:p>
        </p:txBody>
      </p:sp>
      <p:sp>
        <p:nvSpPr>
          <p:cNvPr id="9" name="TextBox 8"/>
          <p:cNvSpPr txBox="1"/>
          <p:nvPr/>
        </p:nvSpPr>
        <p:spPr>
          <a:xfrm>
            <a:off x="0" y="5334000"/>
            <a:ext cx="8915400" cy="707886"/>
          </a:xfrm>
          <a:prstGeom prst="rect">
            <a:avLst/>
          </a:prstGeom>
          <a:noFill/>
        </p:spPr>
        <p:txBody>
          <a:bodyPr wrap="square" rtlCol="0">
            <a:spAutoFit/>
          </a:bodyPr>
          <a:lstStyle/>
          <a:p>
            <a:r>
              <a:rPr lang="en-US" sz="2000" dirty="0" smtClean="0">
                <a:latin typeface="Agency FB" pitchFamily="34" charset="0"/>
              </a:rPr>
              <a:t>5. The planet’s orbit must be circular and stable enough to keep it at a proper distance and prevent drastic seasonal changes.</a:t>
            </a:r>
            <a:endParaRPr lang="en-US" sz="2000" dirty="0">
              <a:latin typeface="Agency FB" pitchFamily="34" charset="0"/>
            </a:endParaRPr>
          </a:p>
        </p:txBody>
      </p:sp>
      <p:sp>
        <p:nvSpPr>
          <p:cNvPr id="10" name="TextBox 9"/>
          <p:cNvSpPr txBox="1"/>
          <p:nvPr/>
        </p:nvSpPr>
        <p:spPr>
          <a:xfrm>
            <a:off x="0" y="6096000"/>
            <a:ext cx="8991600" cy="400110"/>
          </a:xfrm>
          <a:prstGeom prst="rect">
            <a:avLst/>
          </a:prstGeom>
          <a:noFill/>
        </p:spPr>
        <p:txBody>
          <a:bodyPr wrap="square" rtlCol="0">
            <a:spAutoFit/>
          </a:bodyPr>
          <a:lstStyle/>
          <a:p>
            <a:r>
              <a:rPr lang="en-US" sz="2000" dirty="0" smtClean="0">
                <a:latin typeface="Agency FB" pitchFamily="34" charset="0"/>
              </a:rPr>
              <a:t>6. The planet’s gravity must be strong enough to hold a substantial atmosphere.</a:t>
            </a:r>
            <a:endParaRPr lang="en-US" sz="2000"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to="" calcmode="lin" valueType="num">
                                      <p:cBhvr>
                                        <p:cTn id="26" dur="1" fill="hold"/>
                                        <p:tgtEl>
                                          <p:spTgt spid="8"/>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569660"/>
          </a:xfrm>
          <a:prstGeom prst="rect">
            <a:avLst/>
          </a:prstGeom>
          <a:noFill/>
        </p:spPr>
        <p:txBody>
          <a:bodyPr wrap="square" rtlCol="0">
            <a:spAutoFit/>
          </a:bodyPr>
          <a:lstStyle/>
          <a:p>
            <a:pPr algn="ctr"/>
            <a:r>
              <a:rPr lang="en-US" sz="4800" dirty="0" smtClean="0">
                <a:solidFill>
                  <a:schemeClr val="accent3">
                    <a:lumMod val="60000"/>
                    <a:lumOff val="40000"/>
                  </a:schemeClr>
                </a:solidFill>
                <a:latin typeface="Tarnation" pitchFamily="2" charset="0"/>
              </a:rPr>
              <a:t>The Instrumental Used to Study Astronomical Bodies</a:t>
            </a:r>
            <a:endParaRPr lang="en-US" sz="4800" dirty="0">
              <a:solidFill>
                <a:schemeClr val="accent3">
                  <a:lumMod val="60000"/>
                  <a:lumOff val="40000"/>
                </a:schemeClr>
              </a:solidFill>
              <a:latin typeface="Tarnation" pitchFamily="2" charset="0"/>
            </a:endParaRPr>
          </a:p>
        </p:txBody>
      </p:sp>
      <p:sp>
        <p:nvSpPr>
          <p:cNvPr id="3" name="TextBox 2"/>
          <p:cNvSpPr txBox="1"/>
          <p:nvPr/>
        </p:nvSpPr>
        <p:spPr>
          <a:xfrm>
            <a:off x="76200" y="1654314"/>
            <a:ext cx="4572000" cy="707886"/>
          </a:xfrm>
          <a:prstGeom prst="rect">
            <a:avLst/>
          </a:prstGeom>
          <a:noFill/>
        </p:spPr>
        <p:txBody>
          <a:bodyPr wrap="square" rtlCol="0">
            <a:spAutoFit/>
          </a:bodyPr>
          <a:lstStyle/>
          <a:p>
            <a:r>
              <a:rPr lang="en-US" sz="4000" dirty="0" smtClean="0">
                <a:solidFill>
                  <a:schemeClr val="accent5">
                    <a:lumMod val="40000"/>
                    <a:lumOff val="60000"/>
                  </a:schemeClr>
                </a:solidFill>
                <a:latin typeface="Space Woozies 3D" pitchFamily="2" charset="0"/>
              </a:rPr>
              <a:t>Stellar Spectroscope</a:t>
            </a:r>
            <a:endParaRPr lang="en-US" sz="4000" dirty="0">
              <a:solidFill>
                <a:schemeClr val="accent5">
                  <a:lumMod val="40000"/>
                  <a:lumOff val="60000"/>
                </a:schemeClr>
              </a:solidFill>
              <a:latin typeface="Space Woozies 3D" pitchFamily="2" charset="0"/>
            </a:endParaRPr>
          </a:p>
        </p:txBody>
      </p:sp>
      <p:sp>
        <p:nvSpPr>
          <p:cNvPr id="4" name="TextBox 3"/>
          <p:cNvSpPr txBox="1"/>
          <p:nvPr/>
        </p:nvSpPr>
        <p:spPr>
          <a:xfrm>
            <a:off x="0" y="2286000"/>
            <a:ext cx="5486400" cy="4031873"/>
          </a:xfrm>
          <a:prstGeom prst="rect">
            <a:avLst/>
          </a:prstGeom>
          <a:noFill/>
        </p:spPr>
        <p:txBody>
          <a:bodyPr wrap="square" rtlCol="0">
            <a:spAutoFit/>
          </a:bodyPr>
          <a:lstStyle/>
          <a:p>
            <a:r>
              <a:rPr lang="en-US" sz="3200" dirty="0" smtClean="0">
                <a:latin typeface="AvenirNext LT Pro UltLightCn" pitchFamily="34" charset="0"/>
              </a:rPr>
              <a:t>-- The simplest spectroscope consist of a glass or quartz or prism or, more commonly today, a diffraction grating placed in front of the objective lens of the telescope. Light collected by the telescope passes through the prism where it is split into its components, producing a characteristic spectrum.</a:t>
            </a:r>
            <a:endParaRPr lang="en-US" sz="3200" dirty="0">
              <a:latin typeface="AvenirNext LT Pro UltLightCn" pitchFamily="34" charset="0"/>
            </a:endParaRPr>
          </a:p>
        </p:txBody>
      </p:sp>
      <p:pic>
        <p:nvPicPr>
          <p:cNvPr id="6" name="Picture 5" descr="hugginsspectroscopea.jpg"/>
          <p:cNvPicPr>
            <a:picLocks noChangeAspect="1"/>
          </p:cNvPicPr>
          <p:nvPr/>
        </p:nvPicPr>
        <p:blipFill>
          <a:blip r:embed="rId2"/>
          <a:stretch>
            <a:fillRect/>
          </a:stretch>
        </p:blipFill>
        <p:spPr>
          <a:xfrm>
            <a:off x="5334000" y="1676400"/>
            <a:ext cx="38100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4114800" cy="1200329"/>
          </a:xfrm>
          <a:prstGeom prst="rect">
            <a:avLst/>
          </a:prstGeom>
          <a:noFill/>
        </p:spPr>
        <p:txBody>
          <a:bodyPr wrap="square" rtlCol="0">
            <a:spAutoFit/>
          </a:bodyPr>
          <a:lstStyle/>
          <a:p>
            <a:r>
              <a:rPr lang="en-US" sz="7200" dirty="0" smtClean="0">
                <a:solidFill>
                  <a:schemeClr val="accent5">
                    <a:lumMod val="40000"/>
                    <a:lumOff val="60000"/>
                  </a:schemeClr>
                </a:solidFill>
                <a:latin typeface="Space Woozies 3D" pitchFamily="2" charset="0"/>
              </a:rPr>
              <a:t>Chronograph</a:t>
            </a:r>
            <a:endParaRPr lang="en-US" sz="5400" dirty="0">
              <a:solidFill>
                <a:schemeClr val="accent5">
                  <a:lumMod val="40000"/>
                  <a:lumOff val="60000"/>
                </a:schemeClr>
              </a:solidFill>
              <a:latin typeface="Space Woozies 3D" pitchFamily="2" charset="0"/>
            </a:endParaRPr>
          </a:p>
        </p:txBody>
      </p:sp>
      <p:sp>
        <p:nvSpPr>
          <p:cNvPr id="3" name="TextBox 2"/>
          <p:cNvSpPr txBox="1"/>
          <p:nvPr/>
        </p:nvSpPr>
        <p:spPr>
          <a:xfrm>
            <a:off x="0" y="914400"/>
            <a:ext cx="5181600" cy="5262979"/>
          </a:xfrm>
          <a:prstGeom prst="rect">
            <a:avLst/>
          </a:prstGeom>
          <a:noFill/>
        </p:spPr>
        <p:txBody>
          <a:bodyPr wrap="square" rtlCol="0">
            <a:spAutoFit/>
          </a:bodyPr>
          <a:lstStyle/>
          <a:p>
            <a:r>
              <a:rPr lang="en-US" sz="2800" dirty="0" smtClean="0">
                <a:latin typeface="AvenirNext LT Pro UltLightCn" pitchFamily="34" charset="0"/>
              </a:rPr>
              <a:t>-- is an excellent  means of recording astronomical observation accurately and permanently. A revolving drum covered with a sheet of paper causes a pen to trace a continuous line on the sheet. The main observation clock is connected with this device, and an electric contact marks off each second. Any series of observation involving time. Such as star transits, may be run onto the chronograph, and such signals are recorded as breaks in the otherwise continuous record of time on the sheet.</a:t>
            </a:r>
            <a:endParaRPr lang="en-US" sz="2800" dirty="0">
              <a:latin typeface="AvenirNext LT Pro UltLightCn" pitchFamily="34" charset="0"/>
            </a:endParaRPr>
          </a:p>
        </p:txBody>
      </p:sp>
      <p:pic>
        <p:nvPicPr>
          <p:cNvPr id="4" name="Picture 3" descr="chro.jpg"/>
          <p:cNvPicPr>
            <a:picLocks noChangeAspect="1"/>
          </p:cNvPicPr>
          <p:nvPr/>
        </p:nvPicPr>
        <p:blipFill>
          <a:blip r:embed="rId2"/>
          <a:stretch>
            <a:fillRect/>
          </a:stretch>
        </p:blipFill>
        <p:spPr>
          <a:xfrm>
            <a:off x="5105400" y="457200"/>
            <a:ext cx="4038600" cy="640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810000" cy="1200329"/>
          </a:xfrm>
          <a:prstGeom prst="rect">
            <a:avLst/>
          </a:prstGeom>
          <a:noFill/>
        </p:spPr>
        <p:txBody>
          <a:bodyPr wrap="square" rtlCol="0">
            <a:spAutoFit/>
          </a:bodyPr>
          <a:lstStyle/>
          <a:p>
            <a:r>
              <a:rPr lang="en-US" sz="7200" dirty="0" smtClean="0">
                <a:solidFill>
                  <a:schemeClr val="accent5">
                    <a:lumMod val="40000"/>
                    <a:lumOff val="60000"/>
                  </a:schemeClr>
                </a:solidFill>
                <a:latin typeface="Space Woozies 3D" pitchFamily="2" charset="0"/>
              </a:rPr>
              <a:t>Spectograph</a:t>
            </a:r>
            <a:endParaRPr lang="en-US" sz="8000" dirty="0">
              <a:solidFill>
                <a:schemeClr val="accent5">
                  <a:lumMod val="40000"/>
                  <a:lumOff val="60000"/>
                </a:schemeClr>
              </a:solidFill>
              <a:latin typeface="Space Woozies 3D" pitchFamily="2" charset="0"/>
            </a:endParaRPr>
          </a:p>
        </p:txBody>
      </p:sp>
      <p:sp>
        <p:nvSpPr>
          <p:cNvPr id="3" name="TextBox 2"/>
          <p:cNvSpPr txBox="1"/>
          <p:nvPr/>
        </p:nvSpPr>
        <p:spPr>
          <a:xfrm>
            <a:off x="0" y="1219200"/>
            <a:ext cx="4648200" cy="5262979"/>
          </a:xfrm>
          <a:prstGeom prst="rect">
            <a:avLst/>
          </a:prstGeom>
          <a:noFill/>
        </p:spPr>
        <p:txBody>
          <a:bodyPr wrap="square" rtlCol="0">
            <a:spAutoFit/>
          </a:bodyPr>
          <a:lstStyle/>
          <a:p>
            <a:r>
              <a:rPr lang="en-US" sz="2800" dirty="0" smtClean="0">
                <a:latin typeface="AvenirNext LT Pro UltLightCn" pitchFamily="34" charset="0"/>
              </a:rPr>
              <a:t>-- is an exceeding valuable instrument; indeed, some observatories specialized in research in stellar spectroscopy. Photographs made with this device reveal, in the arrangement of spectral line, the elements composing the various stars. ( Each elements always gives lined space at definite interval in the band of electromagnetic radiation). Such photographs mat be made in a few minutes or several hours, depending the star’s brightness.</a:t>
            </a:r>
            <a:endParaRPr lang="en-US" sz="2800" dirty="0">
              <a:latin typeface="AvenirNext LT Pro UltLightCn" pitchFamily="34" charset="0"/>
            </a:endParaRPr>
          </a:p>
        </p:txBody>
      </p:sp>
      <p:pic>
        <p:nvPicPr>
          <p:cNvPr id="5" name="Picture 4" descr="Telescope&amp;Spectrograph2.jpg"/>
          <p:cNvPicPr>
            <a:picLocks noChangeAspect="1"/>
          </p:cNvPicPr>
          <p:nvPr/>
        </p:nvPicPr>
        <p:blipFill>
          <a:blip r:embed="rId2"/>
          <a:stretch>
            <a:fillRect/>
          </a:stretch>
        </p:blipFill>
        <p:spPr>
          <a:xfrm>
            <a:off x="4724400" y="0"/>
            <a:ext cx="4419600" cy="3810000"/>
          </a:xfrm>
          <a:prstGeom prst="rect">
            <a:avLst/>
          </a:prstGeom>
        </p:spPr>
      </p:pic>
      <p:pic>
        <p:nvPicPr>
          <p:cNvPr id="6" name="Picture 5" descr="spectrograph.gif"/>
          <p:cNvPicPr>
            <a:picLocks noChangeAspect="1"/>
          </p:cNvPicPr>
          <p:nvPr/>
        </p:nvPicPr>
        <p:blipFill>
          <a:blip r:embed="rId3"/>
          <a:srcRect t="25556" r="18366"/>
          <a:stretch>
            <a:fillRect/>
          </a:stretch>
        </p:blipFill>
        <p:spPr>
          <a:xfrm>
            <a:off x="4572000" y="3810000"/>
            <a:ext cx="4572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019800" cy="830997"/>
          </a:xfrm>
          <a:prstGeom prst="rect">
            <a:avLst/>
          </a:prstGeom>
          <a:noFill/>
        </p:spPr>
        <p:txBody>
          <a:bodyPr wrap="square" rtlCol="0">
            <a:spAutoFit/>
          </a:bodyPr>
          <a:lstStyle/>
          <a:p>
            <a:r>
              <a:rPr lang="en-US" sz="4800" dirty="0" smtClean="0">
                <a:solidFill>
                  <a:schemeClr val="accent5">
                    <a:lumMod val="40000"/>
                    <a:lumOff val="60000"/>
                  </a:schemeClr>
                </a:solidFill>
                <a:latin typeface="Space Woozies 3D" pitchFamily="2" charset="0"/>
              </a:rPr>
              <a:t>Refracting Telescope</a:t>
            </a:r>
            <a:endParaRPr lang="en-US" sz="4800" dirty="0">
              <a:solidFill>
                <a:schemeClr val="accent5">
                  <a:lumMod val="40000"/>
                  <a:lumOff val="60000"/>
                </a:schemeClr>
              </a:solidFill>
              <a:latin typeface="Space Woozies 3D" pitchFamily="2" charset="0"/>
            </a:endParaRPr>
          </a:p>
        </p:txBody>
      </p:sp>
      <p:sp>
        <p:nvSpPr>
          <p:cNvPr id="3" name="TextBox 2"/>
          <p:cNvSpPr txBox="1"/>
          <p:nvPr/>
        </p:nvSpPr>
        <p:spPr>
          <a:xfrm>
            <a:off x="0" y="914400"/>
            <a:ext cx="5029200" cy="2308324"/>
          </a:xfrm>
          <a:prstGeom prst="rect">
            <a:avLst/>
          </a:prstGeom>
          <a:noFill/>
        </p:spPr>
        <p:txBody>
          <a:bodyPr wrap="square" rtlCol="0">
            <a:spAutoFit/>
          </a:bodyPr>
          <a:lstStyle/>
          <a:p>
            <a:r>
              <a:rPr lang="en-US" sz="2400" dirty="0" smtClean="0">
                <a:latin typeface="AvenirNext LT Pro UltLightCn" pitchFamily="34" charset="0"/>
              </a:rPr>
              <a:t>-- is a telescope which uses lenses to refract light. This refraction causes parallel rays to converge at a focal point; while those which were not parallel converge upon a focal plane. This can be enable a user to view a distant object if it were brighter, clearer, and/ or larger.</a:t>
            </a:r>
            <a:endParaRPr lang="en-US" sz="2400" dirty="0">
              <a:latin typeface="AvenirNext LT Pro UltLightCn" pitchFamily="34" charset="0"/>
            </a:endParaRPr>
          </a:p>
        </p:txBody>
      </p:sp>
      <p:sp>
        <p:nvSpPr>
          <p:cNvPr id="4" name="TextBox 3"/>
          <p:cNvSpPr txBox="1"/>
          <p:nvPr/>
        </p:nvSpPr>
        <p:spPr>
          <a:xfrm>
            <a:off x="0" y="3276600"/>
            <a:ext cx="4876800" cy="1015663"/>
          </a:xfrm>
          <a:prstGeom prst="rect">
            <a:avLst/>
          </a:prstGeom>
          <a:noFill/>
        </p:spPr>
        <p:txBody>
          <a:bodyPr wrap="square" rtlCol="0">
            <a:spAutoFit/>
          </a:bodyPr>
          <a:lstStyle/>
          <a:p>
            <a:r>
              <a:rPr lang="en-US" sz="6000" dirty="0" smtClean="0">
                <a:solidFill>
                  <a:schemeClr val="accent5">
                    <a:lumMod val="40000"/>
                    <a:lumOff val="60000"/>
                  </a:schemeClr>
                </a:solidFill>
                <a:latin typeface="Space Woozies 3D" pitchFamily="2" charset="0"/>
              </a:rPr>
              <a:t>Pyranometer</a:t>
            </a:r>
            <a:endParaRPr lang="en-US" sz="6000" dirty="0">
              <a:solidFill>
                <a:schemeClr val="accent5">
                  <a:lumMod val="40000"/>
                  <a:lumOff val="60000"/>
                </a:schemeClr>
              </a:solidFill>
              <a:latin typeface="Space Woozies 3D" pitchFamily="2" charset="0"/>
            </a:endParaRPr>
          </a:p>
        </p:txBody>
      </p:sp>
      <p:sp>
        <p:nvSpPr>
          <p:cNvPr id="5" name="TextBox 4"/>
          <p:cNvSpPr txBox="1"/>
          <p:nvPr/>
        </p:nvSpPr>
        <p:spPr>
          <a:xfrm>
            <a:off x="0" y="4191000"/>
            <a:ext cx="5029200" cy="1384995"/>
          </a:xfrm>
          <a:prstGeom prst="rect">
            <a:avLst/>
          </a:prstGeom>
          <a:noFill/>
        </p:spPr>
        <p:txBody>
          <a:bodyPr wrap="square" rtlCol="0">
            <a:spAutoFit/>
          </a:bodyPr>
          <a:lstStyle/>
          <a:p>
            <a:r>
              <a:rPr lang="en-US" sz="2800" dirty="0" smtClean="0">
                <a:latin typeface="AvenirNext LT Pro UltLightCn" pitchFamily="34" charset="0"/>
              </a:rPr>
              <a:t>-- the LI-COR pyranometer (LI-299SA) measures global solar radiation. It is a photodiode covered by a plastic disk.</a:t>
            </a:r>
            <a:endParaRPr lang="en-US" sz="2800" dirty="0">
              <a:latin typeface="AvenirNext LT Pro UltLightCn" pitchFamily="34" charset="0"/>
            </a:endParaRPr>
          </a:p>
        </p:txBody>
      </p:sp>
      <p:pic>
        <p:nvPicPr>
          <p:cNvPr id="6" name="Picture 5" descr="Refracting-Telescope-With-Equatorial-Mount-70F900EQ-.jpg"/>
          <p:cNvPicPr>
            <a:picLocks noChangeAspect="1"/>
          </p:cNvPicPr>
          <p:nvPr/>
        </p:nvPicPr>
        <p:blipFill>
          <a:blip r:embed="rId2"/>
          <a:stretch>
            <a:fillRect/>
          </a:stretch>
        </p:blipFill>
        <p:spPr>
          <a:xfrm>
            <a:off x="5029200" y="0"/>
            <a:ext cx="3962400" cy="2972400"/>
          </a:xfrm>
          <a:prstGeom prst="rect">
            <a:avLst/>
          </a:prstGeom>
        </p:spPr>
      </p:pic>
      <p:pic>
        <p:nvPicPr>
          <p:cNvPr id="7" name="Picture 6" descr="pyra.jpg"/>
          <p:cNvPicPr>
            <a:picLocks noChangeAspect="1"/>
          </p:cNvPicPr>
          <p:nvPr/>
        </p:nvPicPr>
        <p:blipFill>
          <a:blip r:embed="rId3"/>
          <a:stretch>
            <a:fillRect/>
          </a:stretch>
        </p:blipFill>
        <p:spPr>
          <a:xfrm>
            <a:off x="4800600" y="3276600"/>
            <a:ext cx="41148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_cam_whole_image.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idx="4294967295"/>
          </p:nvPr>
        </p:nvSpPr>
        <p:spPr>
          <a:xfrm>
            <a:off x="0" y="0"/>
            <a:ext cx="9144000" cy="6858000"/>
          </a:xfrm>
        </p:spPr>
        <p:txBody>
          <a:bodyPr>
            <a:noAutofit/>
          </a:bodyPr>
          <a:lstStyle/>
          <a:p>
            <a:pPr algn="ctr"/>
            <a:r>
              <a:rPr lang="en-US" sz="10000" dirty="0" smtClean="0">
                <a:latin typeface="Showcard Gothic" pitchFamily="82" charset="0"/>
              </a:rPr>
              <a:t>T</a:t>
            </a:r>
            <a:r>
              <a:rPr lang="en-US" sz="10000" dirty="0" smtClean="0">
                <a:solidFill>
                  <a:schemeClr val="accent2">
                    <a:lumMod val="60000"/>
                    <a:lumOff val="40000"/>
                  </a:schemeClr>
                </a:solidFill>
                <a:latin typeface="Showcard Gothic" pitchFamily="82" charset="0"/>
              </a:rPr>
              <a:t>h</a:t>
            </a:r>
            <a:r>
              <a:rPr lang="en-US" sz="10000" dirty="0" smtClean="0">
                <a:solidFill>
                  <a:schemeClr val="accent3">
                    <a:lumMod val="60000"/>
                    <a:lumOff val="40000"/>
                  </a:schemeClr>
                </a:solidFill>
                <a:latin typeface="Showcard Gothic" pitchFamily="82" charset="0"/>
              </a:rPr>
              <a:t>e</a:t>
            </a:r>
            <a:r>
              <a:rPr lang="en-US" sz="10000" dirty="0" smtClean="0">
                <a:latin typeface="Showcard Gothic" pitchFamily="82" charset="0"/>
              </a:rPr>
              <a:t> </a:t>
            </a:r>
            <a:r>
              <a:rPr lang="en-US" sz="10000" dirty="0" smtClean="0">
                <a:solidFill>
                  <a:schemeClr val="accent4">
                    <a:lumMod val="60000"/>
                    <a:lumOff val="40000"/>
                  </a:schemeClr>
                </a:solidFill>
                <a:latin typeface="Showcard Gothic" pitchFamily="82" charset="0"/>
              </a:rPr>
              <a:t>I</a:t>
            </a:r>
            <a:r>
              <a:rPr lang="en-US" sz="10000" dirty="0" smtClean="0">
                <a:solidFill>
                  <a:schemeClr val="accent5">
                    <a:lumMod val="60000"/>
                    <a:lumOff val="40000"/>
                  </a:schemeClr>
                </a:solidFill>
                <a:latin typeface="Showcard Gothic" pitchFamily="82" charset="0"/>
              </a:rPr>
              <a:t>n</a:t>
            </a:r>
            <a:r>
              <a:rPr lang="en-US" sz="10000" dirty="0" smtClean="0">
                <a:solidFill>
                  <a:schemeClr val="accent6">
                    <a:lumMod val="60000"/>
                    <a:lumOff val="40000"/>
                  </a:schemeClr>
                </a:solidFill>
                <a:latin typeface="Showcard Gothic" pitchFamily="82" charset="0"/>
              </a:rPr>
              <a:t>n</a:t>
            </a:r>
            <a:r>
              <a:rPr lang="en-US" sz="10000" dirty="0" smtClean="0">
                <a:solidFill>
                  <a:schemeClr val="tx1">
                    <a:lumMod val="75000"/>
                  </a:schemeClr>
                </a:solidFill>
                <a:latin typeface="Showcard Gothic" pitchFamily="82" charset="0"/>
              </a:rPr>
              <a:t>e</a:t>
            </a:r>
            <a:r>
              <a:rPr lang="en-US" sz="10000" dirty="0" smtClean="0">
                <a:solidFill>
                  <a:schemeClr val="bg2">
                    <a:lumMod val="60000"/>
                    <a:lumOff val="40000"/>
                  </a:schemeClr>
                </a:solidFill>
                <a:latin typeface="Showcard Gothic" pitchFamily="82" charset="0"/>
              </a:rPr>
              <a:t>r</a:t>
            </a:r>
            <a:r>
              <a:rPr lang="en-US" sz="10000" dirty="0" smtClean="0">
                <a:latin typeface="Showcard Gothic" pitchFamily="82" charset="0"/>
              </a:rPr>
              <a:t> </a:t>
            </a:r>
            <a:r>
              <a:rPr lang="en-US" sz="10000" dirty="0" smtClean="0">
                <a:solidFill>
                  <a:schemeClr val="tx2">
                    <a:lumMod val="50000"/>
                  </a:schemeClr>
                </a:solidFill>
                <a:latin typeface="Showcard Gothic" pitchFamily="82" charset="0"/>
              </a:rPr>
              <a:t>P</a:t>
            </a:r>
            <a:r>
              <a:rPr lang="en-US" sz="10000" dirty="0" smtClean="0">
                <a:solidFill>
                  <a:schemeClr val="accent1">
                    <a:lumMod val="60000"/>
                    <a:lumOff val="40000"/>
                  </a:schemeClr>
                </a:solidFill>
                <a:latin typeface="Showcard Gothic" pitchFamily="82" charset="0"/>
              </a:rPr>
              <a:t>l</a:t>
            </a:r>
            <a:r>
              <a:rPr lang="en-US" sz="10000" dirty="0" smtClean="0">
                <a:solidFill>
                  <a:schemeClr val="accent2">
                    <a:lumMod val="60000"/>
                    <a:lumOff val="40000"/>
                  </a:schemeClr>
                </a:solidFill>
                <a:latin typeface="Showcard Gothic" pitchFamily="82" charset="0"/>
              </a:rPr>
              <a:t>a</a:t>
            </a:r>
            <a:r>
              <a:rPr lang="en-US" sz="10000" dirty="0" smtClean="0">
                <a:solidFill>
                  <a:schemeClr val="accent3">
                    <a:lumMod val="60000"/>
                    <a:lumOff val="40000"/>
                  </a:schemeClr>
                </a:solidFill>
                <a:latin typeface="Showcard Gothic" pitchFamily="82" charset="0"/>
              </a:rPr>
              <a:t>n</a:t>
            </a:r>
            <a:r>
              <a:rPr lang="en-US" sz="10000" dirty="0" smtClean="0">
                <a:solidFill>
                  <a:schemeClr val="accent4">
                    <a:lumMod val="60000"/>
                    <a:lumOff val="40000"/>
                  </a:schemeClr>
                </a:solidFill>
                <a:latin typeface="Showcard Gothic" pitchFamily="82" charset="0"/>
              </a:rPr>
              <a:t>e</a:t>
            </a:r>
            <a:r>
              <a:rPr lang="en-US" sz="10000" dirty="0" smtClean="0">
                <a:solidFill>
                  <a:schemeClr val="accent5">
                    <a:lumMod val="60000"/>
                    <a:lumOff val="40000"/>
                  </a:schemeClr>
                </a:solidFill>
                <a:latin typeface="Showcard Gothic" pitchFamily="82" charset="0"/>
              </a:rPr>
              <a:t>t</a:t>
            </a:r>
            <a:r>
              <a:rPr lang="en-US" sz="10000" dirty="0" smtClean="0">
                <a:solidFill>
                  <a:schemeClr val="accent6">
                    <a:lumMod val="60000"/>
                    <a:lumOff val="40000"/>
                  </a:schemeClr>
                </a:solidFill>
                <a:latin typeface="Showcard Gothic" pitchFamily="82" charset="0"/>
              </a:rPr>
              <a:t>s</a:t>
            </a:r>
            <a:r>
              <a:rPr lang="en-US" sz="10000" dirty="0" smtClean="0">
                <a:latin typeface="Showcard Gothic" pitchFamily="82" charset="0"/>
              </a:rPr>
              <a:t> </a:t>
            </a:r>
            <a:br>
              <a:rPr lang="en-US" sz="10000" dirty="0" smtClean="0">
                <a:latin typeface="Showcard Gothic" pitchFamily="82" charset="0"/>
              </a:rPr>
            </a:br>
            <a:r>
              <a:rPr lang="en-US" sz="10000" dirty="0" smtClean="0">
                <a:solidFill>
                  <a:schemeClr val="accent1">
                    <a:lumMod val="40000"/>
                    <a:lumOff val="60000"/>
                  </a:schemeClr>
                </a:solidFill>
                <a:latin typeface="Showcard Gothic" pitchFamily="82" charset="0"/>
              </a:rPr>
              <a:t>T</a:t>
            </a:r>
            <a:r>
              <a:rPr lang="en-US" sz="10000" dirty="0" smtClean="0">
                <a:solidFill>
                  <a:schemeClr val="accent2">
                    <a:lumMod val="40000"/>
                    <a:lumOff val="60000"/>
                  </a:schemeClr>
                </a:solidFill>
                <a:latin typeface="Showcard Gothic" pitchFamily="82" charset="0"/>
              </a:rPr>
              <a:t>e</a:t>
            </a:r>
            <a:r>
              <a:rPr lang="en-US" sz="10000" dirty="0" smtClean="0">
                <a:solidFill>
                  <a:schemeClr val="accent3">
                    <a:lumMod val="40000"/>
                    <a:lumOff val="60000"/>
                  </a:schemeClr>
                </a:solidFill>
                <a:latin typeface="Showcard Gothic" pitchFamily="82" charset="0"/>
              </a:rPr>
              <a:t>r</a:t>
            </a:r>
            <a:r>
              <a:rPr lang="en-US" sz="10000" dirty="0" smtClean="0">
                <a:solidFill>
                  <a:schemeClr val="accent4">
                    <a:lumMod val="40000"/>
                    <a:lumOff val="60000"/>
                  </a:schemeClr>
                </a:solidFill>
                <a:latin typeface="Showcard Gothic" pitchFamily="82" charset="0"/>
              </a:rPr>
              <a:t>r</a:t>
            </a:r>
            <a:r>
              <a:rPr lang="en-US" sz="10000" dirty="0" smtClean="0">
                <a:solidFill>
                  <a:schemeClr val="accent5">
                    <a:lumMod val="40000"/>
                    <a:lumOff val="60000"/>
                  </a:schemeClr>
                </a:solidFill>
                <a:latin typeface="Showcard Gothic" pitchFamily="82" charset="0"/>
              </a:rPr>
              <a:t>e</a:t>
            </a:r>
            <a:r>
              <a:rPr lang="en-US" sz="10000" dirty="0" smtClean="0">
                <a:solidFill>
                  <a:schemeClr val="accent6">
                    <a:lumMod val="40000"/>
                    <a:lumOff val="60000"/>
                  </a:schemeClr>
                </a:solidFill>
                <a:latin typeface="Showcard Gothic" pitchFamily="82" charset="0"/>
              </a:rPr>
              <a:t>s</a:t>
            </a:r>
            <a:r>
              <a:rPr lang="en-US" sz="10000" dirty="0" smtClean="0">
                <a:solidFill>
                  <a:schemeClr val="tx1">
                    <a:lumMod val="85000"/>
                  </a:schemeClr>
                </a:solidFill>
                <a:latin typeface="Showcard Gothic" pitchFamily="82" charset="0"/>
              </a:rPr>
              <a:t>t</a:t>
            </a:r>
            <a:r>
              <a:rPr lang="en-US" sz="10000" dirty="0" smtClean="0">
                <a:solidFill>
                  <a:schemeClr val="bg2">
                    <a:lumMod val="40000"/>
                    <a:lumOff val="60000"/>
                  </a:schemeClr>
                </a:solidFill>
                <a:latin typeface="Showcard Gothic" pitchFamily="82" charset="0"/>
              </a:rPr>
              <a:t>r</a:t>
            </a:r>
            <a:r>
              <a:rPr lang="en-US" sz="10000" dirty="0" smtClean="0">
                <a:solidFill>
                  <a:schemeClr val="accent1">
                    <a:lumMod val="40000"/>
                    <a:lumOff val="60000"/>
                  </a:schemeClr>
                </a:solidFill>
                <a:latin typeface="Showcard Gothic" pitchFamily="82" charset="0"/>
              </a:rPr>
              <a:t>i</a:t>
            </a:r>
            <a:r>
              <a:rPr lang="en-US" sz="10000" dirty="0" smtClean="0">
                <a:solidFill>
                  <a:schemeClr val="bg2">
                    <a:lumMod val="20000"/>
                    <a:lumOff val="80000"/>
                  </a:schemeClr>
                </a:solidFill>
                <a:latin typeface="Showcard Gothic" pitchFamily="82" charset="0"/>
              </a:rPr>
              <a:t>a</a:t>
            </a:r>
            <a:r>
              <a:rPr lang="en-US" sz="10000" dirty="0" smtClean="0">
                <a:solidFill>
                  <a:schemeClr val="accent1">
                    <a:lumMod val="20000"/>
                    <a:lumOff val="80000"/>
                  </a:schemeClr>
                </a:solidFill>
                <a:latin typeface="Showcard Gothic" pitchFamily="82" charset="0"/>
              </a:rPr>
              <a:t>l</a:t>
            </a:r>
            <a:r>
              <a:rPr lang="en-US" sz="10000" dirty="0" smtClean="0">
                <a:latin typeface="Showcard Gothic" pitchFamily="82" charset="0"/>
              </a:rPr>
              <a:t> </a:t>
            </a:r>
            <a:r>
              <a:rPr lang="en-US" sz="10000" dirty="0" smtClean="0">
                <a:solidFill>
                  <a:schemeClr val="accent2">
                    <a:lumMod val="20000"/>
                    <a:lumOff val="80000"/>
                  </a:schemeClr>
                </a:solidFill>
                <a:latin typeface="Showcard Gothic" pitchFamily="82" charset="0"/>
              </a:rPr>
              <a:t>P</a:t>
            </a:r>
            <a:r>
              <a:rPr lang="en-US" sz="10000" dirty="0" smtClean="0">
                <a:solidFill>
                  <a:schemeClr val="accent3">
                    <a:lumMod val="20000"/>
                    <a:lumOff val="80000"/>
                  </a:schemeClr>
                </a:solidFill>
                <a:latin typeface="Showcard Gothic" pitchFamily="82" charset="0"/>
              </a:rPr>
              <a:t>l</a:t>
            </a:r>
            <a:r>
              <a:rPr lang="en-US" sz="10000" dirty="0" smtClean="0">
                <a:solidFill>
                  <a:schemeClr val="accent4">
                    <a:lumMod val="20000"/>
                    <a:lumOff val="80000"/>
                  </a:schemeClr>
                </a:solidFill>
                <a:latin typeface="Showcard Gothic" pitchFamily="82" charset="0"/>
              </a:rPr>
              <a:t>a</a:t>
            </a:r>
            <a:r>
              <a:rPr lang="en-US" sz="10000" dirty="0" smtClean="0">
                <a:solidFill>
                  <a:schemeClr val="accent5">
                    <a:lumMod val="20000"/>
                    <a:lumOff val="80000"/>
                  </a:schemeClr>
                </a:solidFill>
                <a:latin typeface="Showcard Gothic" pitchFamily="82" charset="0"/>
              </a:rPr>
              <a:t>n</a:t>
            </a:r>
            <a:r>
              <a:rPr lang="en-US" sz="10000" dirty="0" smtClean="0">
                <a:solidFill>
                  <a:schemeClr val="accent6">
                    <a:lumMod val="60000"/>
                    <a:lumOff val="40000"/>
                  </a:schemeClr>
                </a:solidFill>
                <a:latin typeface="Showcard Gothic" pitchFamily="82" charset="0"/>
              </a:rPr>
              <a:t>e</a:t>
            </a:r>
            <a:r>
              <a:rPr lang="en-US" sz="10000" dirty="0" smtClean="0">
                <a:solidFill>
                  <a:srgbClr val="92D050"/>
                </a:solidFill>
                <a:latin typeface="Showcard Gothic" pitchFamily="82" charset="0"/>
              </a:rPr>
              <a:t>t</a:t>
            </a:r>
            <a:r>
              <a:rPr lang="en-US" sz="10000" dirty="0" smtClean="0">
                <a:latin typeface="Showcard Gothic" pitchFamily="82" charset="0"/>
              </a:rPr>
              <a:t>s</a:t>
            </a:r>
            <a:endParaRPr lang="en-US" sz="10000" dirty="0">
              <a:latin typeface="Showcard Gothi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4343400" cy="923330"/>
          </a:xfrm>
          <a:prstGeom prst="rect">
            <a:avLst/>
          </a:prstGeom>
          <a:noFill/>
        </p:spPr>
        <p:txBody>
          <a:bodyPr wrap="square" rtlCol="0">
            <a:spAutoFit/>
          </a:bodyPr>
          <a:lstStyle/>
          <a:p>
            <a:r>
              <a:rPr lang="en-US" sz="5400" dirty="0" smtClean="0">
                <a:solidFill>
                  <a:schemeClr val="accent5">
                    <a:lumMod val="40000"/>
                    <a:lumOff val="60000"/>
                  </a:schemeClr>
                </a:solidFill>
                <a:latin typeface="Space Woozies 3D" pitchFamily="2" charset="0"/>
              </a:rPr>
              <a:t>Spectrohellograph</a:t>
            </a:r>
            <a:endParaRPr lang="en-US" sz="5400" dirty="0">
              <a:solidFill>
                <a:schemeClr val="accent5">
                  <a:lumMod val="40000"/>
                  <a:lumOff val="60000"/>
                </a:schemeClr>
              </a:solidFill>
              <a:latin typeface="Space Woozies 3D" pitchFamily="2" charset="0"/>
            </a:endParaRPr>
          </a:p>
        </p:txBody>
      </p:sp>
      <p:sp>
        <p:nvSpPr>
          <p:cNvPr id="3" name="TextBox 2"/>
          <p:cNvSpPr txBox="1"/>
          <p:nvPr/>
        </p:nvSpPr>
        <p:spPr>
          <a:xfrm>
            <a:off x="0" y="1219200"/>
            <a:ext cx="4648200" cy="1938992"/>
          </a:xfrm>
          <a:prstGeom prst="rect">
            <a:avLst/>
          </a:prstGeom>
          <a:noFill/>
        </p:spPr>
        <p:txBody>
          <a:bodyPr wrap="square" rtlCol="0">
            <a:spAutoFit/>
          </a:bodyPr>
          <a:lstStyle/>
          <a:p>
            <a:r>
              <a:rPr lang="en-US" sz="2400" dirty="0" smtClean="0">
                <a:latin typeface="AvenirNext LT Pro UltLightCn" pitchFamily="34" charset="0"/>
              </a:rPr>
              <a:t>-- Basically,  the spectrohellograph has two spectrographs mounted back-to-back. The second spectrograph reverses the dispersion of the first one. An intermediate slit between the two allows the bandwidth to be selected.</a:t>
            </a:r>
            <a:endParaRPr lang="en-US" sz="2400" dirty="0">
              <a:latin typeface="AvenirNext LT Pro UltLightCn" pitchFamily="34" charset="0"/>
            </a:endParaRPr>
          </a:p>
        </p:txBody>
      </p:sp>
      <p:sp>
        <p:nvSpPr>
          <p:cNvPr id="4" name="TextBox 3"/>
          <p:cNvSpPr txBox="1"/>
          <p:nvPr/>
        </p:nvSpPr>
        <p:spPr>
          <a:xfrm>
            <a:off x="0" y="3200400"/>
            <a:ext cx="4648200" cy="1200329"/>
          </a:xfrm>
          <a:prstGeom prst="rect">
            <a:avLst/>
          </a:prstGeom>
          <a:noFill/>
        </p:spPr>
        <p:txBody>
          <a:bodyPr wrap="square" rtlCol="0">
            <a:spAutoFit/>
          </a:bodyPr>
          <a:lstStyle/>
          <a:p>
            <a:r>
              <a:rPr lang="en-US" sz="2400" dirty="0" smtClean="0">
                <a:latin typeface="AvenirNext LT Pro UltLightCn" pitchFamily="34" charset="0"/>
              </a:rPr>
              <a:t>-- The spectroheliograph rides  on an oil hydraulic system. This allows the entrance slit to scan across the image of the sun.</a:t>
            </a:r>
            <a:endParaRPr lang="en-US" sz="2400" dirty="0">
              <a:latin typeface="AvenirNext LT Pro UltLightCn" pitchFamily="34" charset="0"/>
            </a:endParaRPr>
          </a:p>
        </p:txBody>
      </p:sp>
      <p:pic>
        <p:nvPicPr>
          <p:cNvPr id="5" name="Picture 4" descr="spectohelio.jpg"/>
          <p:cNvPicPr>
            <a:picLocks noChangeAspect="1"/>
          </p:cNvPicPr>
          <p:nvPr/>
        </p:nvPicPr>
        <p:blipFill>
          <a:blip r:embed="rId2"/>
          <a:stretch>
            <a:fillRect/>
          </a:stretch>
        </p:blipFill>
        <p:spPr>
          <a:xfrm>
            <a:off x="4572000" y="228600"/>
            <a:ext cx="4572000" cy="624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486400" cy="1107996"/>
          </a:xfrm>
          <a:prstGeom prst="rect">
            <a:avLst/>
          </a:prstGeom>
          <a:noFill/>
        </p:spPr>
        <p:txBody>
          <a:bodyPr wrap="square" rtlCol="0">
            <a:spAutoFit/>
          </a:bodyPr>
          <a:lstStyle/>
          <a:p>
            <a:r>
              <a:rPr lang="en-US" sz="6600" dirty="0" smtClean="0">
                <a:solidFill>
                  <a:schemeClr val="accent5">
                    <a:lumMod val="40000"/>
                    <a:lumOff val="60000"/>
                  </a:schemeClr>
                </a:solidFill>
                <a:latin typeface="Space Woozies 3D" pitchFamily="2" charset="0"/>
              </a:rPr>
              <a:t>Pyreheliometer</a:t>
            </a:r>
            <a:endParaRPr lang="en-US" sz="6600" dirty="0">
              <a:solidFill>
                <a:schemeClr val="accent5">
                  <a:lumMod val="40000"/>
                  <a:lumOff val="60000"/>
                </a:schemeClr>
              </a:solidFill>
              <a:latin typeface="Space Woozies 3D" pitchFamily="2" charset="0"/>
            </a:endParaRPr>
          </a:p>
        </p:txBody>
      </p:sp>
      <p:sp>
        <p:nvSpPr>
          <p:cNvPr id="3" name="TextBox 2"/>
          <p:cNvSpPr txBox="1"/>
          <p:nvPr/>
        </p:nvSpPr>
        <p:spPr>
          <a:xfrm>
            <a:off x="0" y="1219200"/>
            <a:ext cx="5181600" cy="5632311"/>
          </a:xfrm>
          <a:prstGeom prst="rect">
            <a:avLst/>
          </a:prstGeom>
          <a:noFill/>
        </p:spPr>
        <p:txBody>
          <a:bodyPr wrap="square" rtlCol="0">
            <a:spAutoFit/>
          </a:bodyPr>
          <a:lstStyle/>
          <a:p>
            <a:r>
              <a:rPr lang="en-US" sz="3600" dirty="0" smtClean="0">
                <a:latin typeface="AvenirNext LT Pro UltLightCn" pitchFamily="34" charset="0"/>
              </a:rPr>
              <a:t>-- is used to measure the beam component of solar radiation. The detector, a multi-junction thermocouple, is positioned at the end of collimating tube. The detector is coated with optical black and temperature compensated to minimize sensitivity to temperature fluctuation.</a:t>
            </a:r>
            <a:endParaRPr lang="en-US" sz="3600" dirty="0">
              <a:latin typeface="AvenirNext LT Pro UltLightCn" pitchFamily="34" charset="0"/>
            </a:endParaRPr>
          </a:p>
        </p:txBody>
      </p:sp>
      <p:pic>
        <p:nvPicPr>
          <p:cNvPr id="4" name="Picture 3" descr="pyre.jpg"/>
          <p:cNvPicPr>
            <a:picLocks noChangeAspect="1"/>
          </p:cNvPicPr>
          <p:nvPr/>
        </p:nvPicPr>
        <p:blipFill>
          <a:blip r:embed="rId2"/>
          <a:stretch>
            <a:fillRect/>
          </a:stretch>
        </p:blipFill>
        <p:spPr>
          <a:xfrm>
            <a:off x="5181600" y="304800"/>
            <a:ext cx="3962400"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soho-mercury.jpg"/>
          <p:cNvPicPr>
            <a:picLocks noChangeAspect="1"/>
          </p:cNvPicPr>
          <p:nvPr/>
        </p:nvPicPr>
        <p:blipFill>
          <a:blip r:embed="rId2">
            <a:clrChange>
              <a:clrFrom>
                <a:srgbClr val="000000"/>
              </a:clrFrom>
              <a:clrTo>
                <a:srgbClr val="000000">
                  <a:alpha val="0"/>
                </a:srgbClr>
              </a:clrTo>
            </a:clrChange>
          </a:blip>
          <a:stretch>
            <a:fillRect/>
          </a:stretch>
        </p:blipFill>
        <p:spPr>
          <a:xfrm>
            <a:off x="-2428875" y="3200400"/>
            <a:ext cx="4857750" cy="3886200"/>
          </a:xfrm>
          <a:prstGeom prst="rect">
            <a:avLst/>
          </a:prstGeom>
        </p:spPr>
      </p:pic>
      <p:sp>
        <p:nvSpPr>
          <p:cNvPr id="2" name="TextBox 1"/>
          <p:cNvSpPr txBox="1"/>
          <p:nvPr/>
        </p:nvSpPr>
        <p:spPr>
          <a:xfrm>
            <a:off x="0" y="0"/>
            <a:ext cx="9144000" cy="1384995"/>
          </a:xfrm>
          <a:prstGeom prst="rect">
            <a:avLst/>
          </a:prstGeom>
          <a:noFill/>
        </p:spPr>
        <p:txBody>
          <a:bodyPr wrap="square" rtlCol="0">
            <a:spAutoFit/>
          </a:bodyPr>
          <a:lstStyle/>
          <a:p>
            <a:pPr algn="ctr"/>
            <a:r>
              <a:rPr lang="en-US" sz="6600" dirty="0" smtClean="0">
                <a:solidFill>
                  <a:schemeClr val="accent3">
                    <a:lumMod val="60000"/>
                    <a:lumOff val="40000"/>
                  </a:schemeClr>
                </a:solidFill>
                <a:latin typeface="PCLifeLoveladies" pitchFamily="2" charset="0"/>
              </a:rPr>
              <a:t>Mercury</a:t>
            </a:r>
          </a:p>
          <a:p>
            <a:endParaRPr lang="en-US" dirty="0"/>
          </a:p>
        </p:txBody>
      </p:sp>
      <p:sp>
        <p:nvSpPr>
          <p:cNvPr id="4" name="TextBox 3"/>
          <p:cNvSpPr txBox="1"/>
          <p:nvPr/>
        </p:nvSpPr>
        <p:spPr>
          <a:xfrm>
            <a:off x="0" y="1219200"/>
            <a:ext cx="6172200" cy="523220"/>
          </a:xfrm>
          <a:prstGeom prst="rect">
            <a:avLst/>
          </a:prstGeom>
          <a:noFill/>
        </p:spPr>
        <p:txBody>
          <a:bodyPr wrap="square" rtlCol="0">
            <a:spAutoFit/>
          </a:bodyPr>
          <a:lstStyle/>
          <a:p>
            <a:r>
              <a:rPr lang="en-US" sz="2800" b="1" dirty="0" smtClean="0">
                <a:solidFill>
                  <a:srgbClr val="FFFF00"/>
                </a:solidFill>
                <a:latin typeface="Levenim MT" pitchFamily="2" charset="-79"/>
                <a:cs typeface="Levenim MT" pitchFamily="2" charset="-79"/>
              </a:rPr>
              <a:t>-- Planet nearest to the sun</a:t>
            </a:r>
            <a:endParaRPr lang="en-US" sz="2800" b="1" dirty="0">
              <a:solidFill>
                <a:srgbClr val="FFFF00"/>
              </a:solidFill>
              <a:latin typeface="Levenim MT" pitchFamily="2" charset="-79"/>
              <a:cs typeface="Levenim MT" pitchFamily="2" charset="-79"/>
            </a:endParaRPr>
          </a:p>
        </p:txBody>
      </p:sp>
      <p:sp>
        <p:nvSpPr>
          <p:cNvPr id="5" name="TextBox 4"/>
          <p:cNvSpPr txBox="1"/>
          <p:nvPr/>
        </p:nvSpPr>
        <p:spPr>
          <a:xfrm>
            <a:off x="0" y="1752600"/>
            <a:ext cx="6781800" cy="523220"/>
          </a:xfrm>
          <a:prstGeom prst="rect">
            <a:avLst/>
          </a:prstGeom>
          <a:noFill/>
        </p:spPr>
        <p:txBody>
          <a:bodyPr wrap="square" rtlCol="0">
            <a:spAutoFit/>
          </a:bodyPr>
          <a:lstStyle/>
          <a:p>
            <a:r>
              <a:rPr lang="en-US" sz="2800" b="1" dirty="0" smtClean="0">
                <a:solidFill>
                  <a:schemeClr val="accent4">
                    <a:lumMod val="60000"/>
                    <a:lumOff val="40000"/>
                  </a:schemeClr>
                </a:solidFill>
                <a:latin typeface="Levenim MT" pitchFamily="2" charset="-79"/>
                <a:cs typeface="Levenim MT" pitchFamily="2" charset="-79"/>
              </a:rPr>
              <a:t>-- Diameter of 4,878 kilometers</a:t>
            </a:r>
            <a:endParaRPr lang="en-US" sz="2800" b="1" dirty="0">
              <a:solidFill>
                <a:schemeClr val="accent4">
                  <a:lumMod val="60000"/>
                  <a:lumOff val="40000"/>
                </a:schemeClr>
              </a:solidFill>
              <a:latin typeface="Levenim MT" pitchFamily="2" charset="-79"/>
              <a:cs typeface="Levenim MT" pitchFamily="2" charset="-79"/>
            </a:endParaRPr>
          </a:p>
        </p:txBody>
      </p:sp>
      <p:sp>
        <p:nvSpPr>
          <p:cNvPr id="6" name="TextBox 5"/>
          <p:cNvSpPr txBox="1"/>
          <p:nvPr/>
        </p:nvSpPr>
        <p:spPr>
          <a:xfrm>
            <a:off x="0" y="2209800"/>
            <a:ext cx="7772400" cy="523220"/>
          </a:xfrm>
          <a:prstGeom prst="rect">
            <a:avLst/>
          </a:prstGeom>
          <a:noFill/>
        </p:spPr>
        <p:txBody>
          <a:bodyPr wrap="square" rtlCol="0">
            <a:spAutoFit/>
          </a:bodyPr>
          <a:lstStyle/>
          <a:p>
            <a:r>
              <a:rPr lang="en-US" sz="2800" b="1" dirty="0" smtClean="0">
                <a:solidFill>
                  <a:schemeClr val="accent5">
                    <a:lumMod val="60000"/>
                    <a:lumOff val="40000"/>
                  </a:schemeClr>
                </a:solidFill>
                <a:latin typeface="Levenim MT" pitchFamily="2" charset="-79"/>
                <a:cs typeface="Levenim MT" pitchFamily="2" charset="-79"/>
              </a:rPr>
              <a:t>-- About one-sixteenth the size of the earth</a:t>
            </a:r>
            <a:endParaRPr lang="en-US" b="1" dirty="0">
              <a:solidFill>
                <a:schemeClr val="accent5">
                  <a:lumMod val="60000"/>
                  <a:lumOff val="40000"/>
                </a:schemeClr>
              </a:solidFill>
              <a:latin typeface="Levenim MT" pitchFamily="2" charset="-79"/>
              <a:cs typeface="Levenim MT" pitchFamily="2" charset="-79"/>
            </a:endParaRPr>
          </a:p>
        </p:txBody>
      </p:sp>
      <p:sp>
        <p:nvSpPr>
          <p:cNvPr id="8" name="TextBox 7"/>
          <p:cNvSpPr txBox="1"/>
          <p:nvPr/>
        </p:nvSpPr>
        <p:spPr>
          <a:xfrm>
            <a:off x="0" y="2667000"/>
            <a:ext cx="9144000" cy="954107"/>
          </a:xfrm>
          <a:prstGeom prst="rect">
            <a:avLst/>
          </a:prstGeom>
          <a:noFill/>
        </p:spPr>
        <p:txBody>
          <a:bodyPr wrap="square" rtlCol="0">
            <a:spAutoFit/>
          </a:bodyPr>
          <a:lstStyle/>
          <a:p>
            <a:r>
              <a:rPr lang="en-US" sz="2800" b="1" dirty="0" smtClean="0">
                <a:solidFill>
                  <a:srgbClr val="92D050"/>
                </a:solidFill>
                <a:latin typeface="Levenim MT" pitchFamily="2" charset="-79"/>
                <a:cs typeface="Levenim MT" pitchFamily="2" charset="-79"/>
              </a:rPr>
              <a:t>--Magnetic field is about 1% as strong as that of the earth</a:t>
            </a:r>
            <a:endParaRPr lang="en-US" sz="2800" b="1" dirty="0">
              <a:solidFill>
                <a:srgbClr val="92D050"/>
              </a:solidFill>
              <a:latin typeface="Levenim MT" pitchFamily="2" charset="-79"/>
              <a:cs typeface="Levenim MT" pitchFamily="2" charset="-79"/>
            </a:endParaRPr>
          </a:p>
        </p:txBody>
      </p:sp>
      <p:sp>
        <p:nvSpPr>
          <p:cNvPr id="9" name="TextBox 8"/>
          <p:cNvSpPr txBox="1"/>
          <p:nvPr/>
        </p:nvSpPr>
        <p:spPr>
          <a:xfrm>
            <a:off x="2133600" y="3429000"/>
            <a:ext cx="7010400" cy="584775"/>
          </a:xfrm>
          <a:prstGeom prst="rect">
            <a:avLst/>
          </a:prstGeom>
          <a:noFill/>
        </p:spPr>
        <p:txBody>
          <a:bodyPr wrap="square" rtlCol="0">
            <a:spAutoFit/>
          </a:bodyPr>
          <a:lstStyle/>
          <a:p>
            <a:r>
              <a:rPr lang="en-US" sz="3200" b="1" dirty="0" smtClean="0">
                <a:solidFill>
                  <a:srgbClr val="FF33CC"/>
                </a:solidFill>
              </a:rPr>
              <a:t>-- Fastest of the nine Planets</a:t>
            </a:r>
            <a:endParaRPr lang="en-US" sz="3200" b="1" dirty="0">
              <a:solidFill>
                <a:srgbClr val="FF33CC"/>
              </a:solidFill>
            </a:endParaRPr>
          </a:p>
        </p:txBody>
      </p:sp>
      <p:sp>
        <p:nvSpPr>
          <p:cNvPr id="10" name="TextBox 9"/>
          <p:cNvSpPr txBox="1"/>
          <p:nvPr/>
        </p:nvSpPr>
        <p:spPr>
          <a:xfrm>
            <a:off x="3124200" y="4114800"/>
            <a:ext cx="5562600" cy="1077218"/>
          </a:xfrm>
          <a:prstGeom prst="rect">
            <a:avLst/>
          </a:prstGeom>
          <a:noFill/>
        </p:spPr>
        <p:txBody>
          <a:bodyPr wrap="square" rtlCol="0">
            <a:spAutoFit/>
          </a:bodyPr>
          <a:lstStyle/>
          <a:p>
            <a:r>
              <a:rPr lang="en-US" sz="3200" b="1" dirty="0" smtClean="0">
                <a:solidFill>
                  <a:srgbClr val="CCFF66"/>
                </a:solidFill>
                <a:latin typeface="Levenim MT" pitchFamily="2" charset="-79"/>
                <a:cs typeface="Levenim MT" pitchFamily="2" charset="-79"/>
              </a:rPr>
              <a:t>--revolves around the sun in 87.97 days.</a:t>
            </a:r>
            <a:endParaRPr lang="en-US" sz="3200" b="1" dirty="0">
              <a:solidFill>
                <a:srgbClr val="CCFF66"/>
              </a:solidFill>
              <a:latin typeface="Levenim MT" pitchFamily="2" charset="-79"/>
              <a:cs typeface="Levenim MT" pitchFamily="2" charset="-79"/>
            </a:endParaRPr>
          </a:p>
        </p:txBody>
      </p:sp>
      <p:sp>
        <p:nvSpPr>
          <p:cNvPr id="11" name="TextBox 10"/>
          <p:cNvSpPr txBox="1"/>
          <p:nvPr/>
        </p:nvSpPr>
        <p:spPr>
          <a:xfrm>
            <a:off x="2286000" y="5257800"/>
            <a:ext cx="5410200" cy="1077218"/>
          </a:xfrm>
          <a:prstGeom prst="rect">
            <a:avLst/>
          </a:prstGeom>
          <a:noFill/>
        </p:spPr>
        <p:txBody>
          <a:bodyPr wrap="square" rtlCol="0">
            <a:spAutoFit/>
          </a:bodyPr>
          <a:lstStyle/>
          <a:p>
            <a:r>
              <a:rPr lang="en-US" sz="3200" b="1" dirty="0" smtClean="0">
                <a:solidFill>
                  <a:schemeClr val="accent2">
                    <a:lumMod val="40000"/>
                    <a:lumOff val="60000"/>
                  </a:schemeClr>
                </a:solidFill>
                <a:latin typeface="Levenim MT" pitchFamily="2" charset="-79"/>
                <a:cs typeface="Levenim MT" pitchFamily="2" charset="-79"/>
              </a:rPr>
              <a:t>-- Rotation is 58 days, 15hours and 28 minutes.</a:t>
            </a:r>
            <a:endParaRPr lang="en-US" sz="3200" b="1" dirty="0">
              <a:solidFill>
                <a:schemeClr val="accent2">
                  <a:lumMod val="40000"/>
                  <a:lumOff val="60000"/>
                </a:schemeClr>
              </a:solidFill>
              <a:latin typeface="Levenim MT" pitchFamily="2" charset="-79"/>
              <a:cs typeface="Levenim MT"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to="" calcmode="lin" valueType="num">
                                      <p:cBhvr>
                                        <p:cTn id="22" dur="1" fill="hold"/>
                                        <p:tgtEl>
                                          <p:spTgt spid="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2662"/>
          </a:xfrm>
          <a:prstGeom prst="rect">
            <a:avLst/>
          </a:prstGeom>
        </p:spPr>
        <p:txBody>
          <a:bodyPr wrap="square">
            <a:spAutoFit/>
          </a:bodyPr>
          <a:lstStyle/>
          <a:p>
            <a:pPr algn="ctr"/>
            <a:r>
              <a:rPr lang="en-US" sz="6000" dirty="0" smtClean="0">
                <a:solidFill>
                  <a:schemeClr val="accent3">
                    <a:lumMod val="60000"/>
                    <a:lumOff val="40000"/>
                  </a:schemeClr>
                </a:solidFill>
                <a:latin typeface="PCLifeLoveladies" pitchFamily="2" charset="0"/>
              </a:rPr>
              <a:t>Mercury</a:t>
            </a:r>
          </a:p>
          <a:p>
            <a:endParaRPr lang="en-US" dirty="0"/>
          </a:p>
        </p:txBody>
      </p:sp>
      <p:sp>
        <p:nvSpPr>
          <p:cNvPr id="4" name="TextBox 3"/>
          <p:cNvSpPr txBox="1"/>
          <p:nvPr/>
        </p:nvSpPr>
        <p:spPr>
          <a:xfrm>
            <a:off x="0" y="1066800"/>
            <a:ext cx="9144000" cy="954107"/>
          </a:xfrm>
          <a:prstGeom prst="rect">
            <a:avLst/>
          </a:prstGeom>
          <a:noFill/>
        </p:spPr>
        <p:txBody>
          <a:bodyPr wrap="square" rtlCol="0">
            <a:spAutoFit/>
          </a:bodyPr>
          <a:lstStyle/>
          <a:p>
            <a:r>
              <a:rPr lang="en-US" sz="2800" b="1" dirty="0" smtClean="0">
                <a:solidFill>
                  <a:schemeClr val="accent1">
                    <a:lumMod val="40000"/>
                    <a:lumOff val="60000"/>
                  </a:schemeClr>
                </a:solidFill>
                <a:latin typeface="Copperplate Gothic Bold" pitchFamily="34" charset="0"/>
                <a:cs typeface="Levenim MT" pitchFamily="2" charset="-79"/>
              </a:rPr>
              <a:t>-- can be observe on earth as the morning and evening star</a:t>
            </a:r>
            <a:r>
              <a:rPr lang="en-US" sz="2800" b="1" dirty="0" smtClean="0">
                <a:solidFill>
                  <a:srgbClr val="92D050"/>
                </a:solidFill>
                <a:latin typeface="Comic Sans MS" pitchFamily="66" charset="0"/>
                <a:cs typeface="Levenim MT" pitchFamily="2" charset="-79"/>
              </a:rPr>
              <a:t>.</a:t>
            </a:r>
            <a:endParaRPr lang="en-US" sz="2800" b="1" dirty="0">
              <a:solidFill>
                <a:srgbClr val="92D050"/>
              </a:solidFill>
              <a:latin typeface="Comic Sans MS" pitchFamily="66" charset="0"/>
              <a:cs typeface="Levenim MT" pitchFamily="2" charset="-79"/>
            </a:endParaRPr>
          </a:p>
        </p:txBody>
      </p:sp>
      <p:sp>
        <p:nvSpPr>
          <p:cNvPr id="6" name="TextBox 5"/>
          <p:cNvSpPr txBox="1"/>
          <p:nvPr/>
        </p:nvSpPr>
        <p:spPr>
          <a:xfrm>
            <a:off x="0" y="2057400"/>
            <a:ext cx="8763000" cy="954107"/>
          </a:xfrm>
          <a:prstGeom prst="rect">
            <a:avLst/>
          </a:prstGeom>
          <a:noFill/>
        </p:spPr>
        <p:txBody>
          <a:bodyPr wrap="square" rtlCol="0">
            <a:spAutoFit/>
          </a:bodyPr>
          <a:lstStyle/>
          <a:p>
            <a:r>
              <a:rPr lang="en-US" sz="2800" b="1" dirty="0" smtClean="0">
                <a:solidFill>
                  <a:schemeClr val="accent1">
                    <a:lumMod val="60000"/>
                    <a:lumOff val="40000"/>
                  </a:schemeClr>
                </a:solidFill>
                <a:latin typeface="Copperplate Gothic Bold" pitchFamily="34" charset="0"/>
              </a:rPr>
              <a:t>--Mercury’s surface is filled with craters and crisscrossed by ridges and cliffs</a:t>
            </a:r>
            <a:endParaRPr lang="en-US" sz="2800" b="1" dirty="0">
              <a:solidFill>
                <a:schemeClr val="accent1">
                  <a:lumMod val="60000"/>
                  <a:lumOff val="40000"/>
                </a:schemeClr>
              </a:solidFill>
              <a:latin typeface="Copperplate Gothic Bold" pitchFamily="34" charset="0"/>
            </a:endParaRPr>
          </a:p>
        </p:txBody>
      </p:sp>
      <p:pic>
        <p:nvPicPr>
          <p:cNvPr id="7" name="Picture 6" descr="image_full.htm"/>
          <p:cNvPicPr>
            <a:picLocks noChangeAspect="1"/>
          </p:cNvPicPr>
          <p:nvPr/>
        </p:nvPicPr>
        <p:blipFill>
          <a:blip r:embed="rId2"/>
          <a:stretch>
            <a:fillRect/>
          </a:stretch>
        </p:blipFill>
        <p:spPr>
          <a:xfrm>
            <a:off x="0" y="3048000"/>
            <a:ext cx="5314950" cy="2905125"/>
          </a:xfrm>
          <a:prstGeom prst="rect">
            <a:avLst/>
          </a:prstGeom>
        </p:spPr>
      </p:pic>
      <p:sp>
        <p:nvSpPr>
          <p:cNvPr id="8" name="TextBox 7"/>
          <p:cNvSpPr txBox="1"/>
          <p:nvPr/>
        </p:nvSpPr>
        <p:spPr>
          <a:xfrm>
            <a:off x="5257800" y="2971800"/>
            <a:ext cx="4114800" cy="1815882"/>
          </a:xfrm>
          <a:prstGeom prst="rect">
            <a:avLst/>
          </a:prstGeom>
          <a:noFill/>
        </p:spPr>
        <p:txBody>
          <a:bodyPr wrap="square" rtlCol="0">
            <a:spAutoFit/>
          </a:bodyPr>
          <a:lstStyle/>
          <a:p>
            <a:pPr algn="ctr"/>
            <a:r>
              <a:rPr lang="en-US" sz="2800" dirty="0" smtClean="0">
                <a:solidFill>
                  <a:schemeClr val="accent4">
                    <a:lumMod val="60000"/>
                    <a:lumOff val="40000"/>
                  </a:schemeClr>
                </a:solidFill>
                <a:latin typeface="Agency FB" pitchFamily="34" charset="0"/>
              </a:rPr>
              <a:t>-- Temperature : 425 Degrees Celsius on day side and 175 degrees Celsius in night side or the side away from the sun. </a:t>
            </a:r>
            <a:endParaRPr lang="en-US" sz="2800" dirty="0">
              <a:solidFill>
                <a:schemeClr val="accent4">
                  <a:lumMod val="60000"/>
                  <a:lumOff val="40000"/>
                </a:schemeClr>
              </a:solidFill>
              <a:latin typeface="Agency FB" pitchFamily="34" charset="0"/>
            </a:endParaRPr>
          </a:p>
        </p:txBody>
      </p:sp>
      <p:sp>
        <p:nvSpPr>
          <p:cNvPr id="10" name="TextBox 9"/>
          <p:cNvSpPr txBox="1"/>
          <p:nvPr/>
        </p:nvSpPr>
        <p:spPr>
          <a:xfrm>
            <a:off x="5562600" y="4800600"/>
            <a:ext cx="3352800" cy="1815882"/>
          </a:xfrm>
          <a:prstGeom prst="rect">
            <a:avLst/>
          </a:prstGeom>
          <a:noFill/>
        </p:spPr>
        <p:txBody>
          <a:bodyPr wrap="square" rtlCol="0">
            <a:spAutoFit/>
          </a:bodyPr>
          <a:lstStyle/>
          <a:p>
            <a:r>
              <a:rPr lang="en-US" sz="2800" dirty="0" smtClean="0">
                <a:solidFill>
                  <a:schemeClr val="accent3">
                    <a:lumMod val="60000"/>
                    <a:lumOff val="40000"/>
                  </a:schemeClr>
                </a:solidFill>
                <a:latin typeface="Agency FB" pitchFamily="34" charset="0"/>
              </a:rPr>
              <a:t>-- it has a thin atmosphere of helium, supplied by solar wind, according to the Mariner 10 space probe</a:t>
            </a:r>
            <a:endParaRPr lang="en-US" sz="2800" dirty="0">
              <a:solidFill>
                <a:schemeClr val="accent3">
                  <a:lumMod val="60000"/>
                  <a:lumOff val="40000"/>
                </a:schemeClr>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Venus_globe.jpg"/>
          <p:cNvPicPr>
            <a:picLocks noChangeAspect="1"/>
          </p:cNvPicPr>
          <p:nvPr/>
        </p:nvPicPr>
        <p:blipFill>
          <a:blip r:embed="rId2">
            <a:clrChange>
              <a:clrFrom>
                <a:srgbClr val="000000"/>
              </a:clrFrom>
              <a:clrTo>
                <a:srgbClr val="000000">
                  <a:alpha val="0"/>
                </a:srgbClr>
              </a:clrTo>
            </a:clrChange>
          </a:blip>
          <a:stretch>
            <a:fillRect/>
          </a:stretch>
        </p:blipFill>
        <p:spPr>
          <a:xfrm>
            <a:off x="7353300" y="-152400"/>
            <a:ext cx="3581400" cy="3581400"/>
          </a:xfrm>
          <a:prstGeom prst="rect">
            <a:avLst/>
          </a:prstGeom>
        </p:spPr>
      </p:pic>
      <p:sp>
        <p:nvSpPr>
          <p:cNvPr id="3" name="TextBox 2"/>
          <p:cNvSpPr txBox="1"/>
          <p:nvPr/>
        </p:nvSpPr>
        <p:spPr>
          <a:xfrm>
            <a:off x="-1981200" y="0"/>
            <a:ext cx="9144000" cy="1107996"/>
          </a:xfrm>
          <a:prstGeom prst="rect">
            <a:avLst/>
          </a:prstGeom>
          <a:noFill/>
        </p:spPr>
        <p:txBody>
          <a:bodyPr wrap="square" rtlCol="0">
            <a:spAutoFit/>
          </a:bodyPr>
          <a:lstStyle/>
          <a:p>
            <a:pPr algn="ctr"/>
            <a:r>
              <a:rPr lang="en-US" sz="6600" dirty="0" smtClean="0">
                <a:solidFill>
                  <a:schemeClr val="accent1">
                    <a:lumMod val="60000"/>
                    <a:lumOff val="40000"/>
                  </a:schemeClr>
                </a:solidFill>
                <a:latin typeface="PCLifeLoveladies" pitchFamily="2" charset="0"/>
              </a:rPr>
              <a:t>VENUS</a:t>
            </a:r>
            <a:endParaRPr lang="en-US" sz="6600" dirty="0">
              <a:solidFill>
                <a:schemeClr val="accent1">
                  <a:lumMod val="60000"/>
                  <a:lumOff val="40000"/>
                </a:schemeClr>
              </a:solidFill>
              <a:latin typeface="PCLifeLoveladies" pitchFamily="2" charset="0"/>
            </a:endParaRPr>
          </a:p>
        </p:txBody>
      </p:sp>
      <p:pic>
        <p:nvPicPr>
          <p:cNvPr id="4" name="Picture 3" descr="Venus_botticelli_detail.jpg"/>
          <p:cNvPicPr>
            <a:picLocks noChangeAspect="1"/>
          </p:cNvPicPr>
          <p:nvPr/>
        </p:nvPicPr>
        <p:blipFill>
          <a:blip r:embed="rId3"/>
          <a:stretch>
            <a:fillRect/>
          </a:stretch>
        </p:blipFill>
        <p:spPr>
          <a:xfrm>
            <a:off x="0" y="1066800"/>
            <a:ext cx="4114800" cy="3048000"/>
          </a:xfrm>
          <a:prstGeom prst="rect">
            <a:avLst/>
          </a:prstGeom>
        </p:spPr>
      </p:pic>
      <p:sp>
        <p:nvSpPr>
          <p:cNvPr id="5" name="TextBox 4"/>
          <p:cNvSpPr txBox="1"/>
          <p:nvPr/>
        </p:nvSpPr>
        <p:spPr>
          <a:xfrm>
            <a:off x="0" y="4114800"/>
            <a:ext cx="3200400" cy="1323439"/>
          </a:xfrm>
          <a:prstGeom prst="rect">
            <a:avLst/>
          </a:prstGeom>
          <a:noFill/>
        </p:spPr>
        <p:txBody>
          <a:bodyPr wrap="square" rtlCol="0">
            <a:spAutoFit/>
          </a:bodyPr>
          <a:lstStyle/>
          <a:p>
            <a:pPr algn="ctr"/>
            <a:r>
              <a:rPr lang="en-US" sz="2000" dirty="0" smtClean="0">
                <a:solidFill>
                  <a:schemeClr val="accent3">
                    <a:lumMod val="60000"/>
                    <a:lumOff val="40000"/>
                  </a:schemeClr>
                </a:solidFill>
                <a:latin typeface="Candara" pitchFamily="34" charset="0"/>
              </a:rPr>
              <a:t>-- named by Roman Goddess of love and beauty because as seen from the earth.</a:t>
            </a:r>
            <a:endParaRPr lang="en-US" sz="2000" dirty="0">
              <a:solidFill>
                <a:schemeClr val="accent3">
                  <a:lumMod val="60000"/>
                  <a:lumOff val="40000"/>
                </a:schemeClr>
              </a:solidFill>
              <a:latin typeface="Candara" pitchFamily="34" charset="0"/>
            </a:endParaRPr>
          </a:p>
        </p:txBody>
      </p:sp>
      <p:sp>
        <p:nvSpPr>
          <p:cNvPr id="6" name="TextBox 5"/>
          <p:cNvSpPr txBox="1"/>
          <p:nvPr/>
        </p:nvSpPr>
        <p:spPr>
          <a:xfrm>
            <a:off x="4114800" y="3276600"/>
            <a:ext cx="5029200" cy="830997"/>
          </a:xfrm>
          <a:prstGeom prst="rect">
            <a:avLst/>
          </a:prstGeom>
          <a:noFill/>
        </p:spPr>
        <p:txBody>
          <a:bodyPr wrap="square" rtlCol="0">
            <a:spAutoFit/>
          </a:bodyPr>
          <a:lstStyle/>
          <a:p>
            <a:pPr algn="ctr"/>
            <a:r>
              <a:rPr lang="en-US" sz="2400" dirty="0" smtClean="0">
                <a:solidFill>
                  <a:schemeClr val="accent2">
                    <a:lumMod val="60000"/>
                    <a:lumOff val="40000"/>
                  </a:schemeClr>
                </a:solidFill>
                <a:latin typeface="Candara" pitchFamily="34" charset="0"/>
              </a:rPr>
              <a:t>-- Can be seen as evening star and as a morning star.</a:t>
            </a:r>
            <a:endParaRPr lang="en-US" sz="2400" dirty="0">
              <a:solidFill>
                <a:schemeClr val="accent2">
                  <a:lumMod val="60000"/>
                  <a:lumOff val="40000"/>
                </a:schemeClr>
              </a:solidFill>
              <a:latin typeface="Candara" pitchFamily="34" charset="0"/>
            </a:endParaRPr>
          </a:p>
        </p:txBody>
      </p:sp>
      <p:sp>
        <p:nvSpPr>
          <p:cNvPr id="7" name="TextBox 6"/>
          <p:cNvSpPr txBox="1"/>
          <p:nvPr/>
        </p:nvSpPr>
        <p:spPr>
          <a:xfrm>
            <a:off x="4267200" y="5341203"/>
            <a:ext cx="4876800" cy="830997"/>
          </a:xfrm>
          <a:prstGeom prst="rect">
            <a:avLst/>
          </a:prstGeom>
          <a:noFill/>
        </p:spPr>
        <p:txBody>
          <a:bodyPr wrap="square" rtlCol="0">
            <a:spAutoFit/>
          </a:bodyPr>
          <a:lstStyle/>
          <a:p>
            <a:pPr algn="ctr"/>
            <a:r>
              <a:rPr lang="en-US" sz="2400" dirty="0" smtClean="0">
                <a:solidFill>
                  <a:schemeClr val="accent1">
                    <a:lumMod val="40000"/>
                    <a:lumOff val="60000"/>
                  </a:schemeClr>
                </a:solidFill>
                <a:latin typeface="Candara" pitchFamily="34" charset="0"/>
              </a:rPr>
              <a:t>-- it takes 225 days for Venus to orbit the sun.</a:t>
            </a:r>
            <a:r>
              <a:rPr lang="en-US" dirty="0" smtClean="0"/>
              <a:t> </a:t>
            </a:r>
            <a:endParaRPr lang="en-US" dirty="0"/>
          </a:p>
        </p:txBody>
      </p:sp>
      <p:sp>
        <p:nvSpPr>
          <p:cNvPr id="8" name="TextBox 7"/>
          <p:cNvSpPr txBox="1"/>
          <p:nvPr/>
        </p:nvSpPr>
        <p:spPr>
          <a:xfrm>
            <a:off x="4343400" y="4114800"/>
            <a:ext cx="4800600" cy="1200329"/>
          </a:xfrm>
          <a:prstGeom prst="rect">
            <a:avLst/>
          </a:prstGeom>
          <a:noFill/>
        </p:spPr>
        <p:txBody>
          <a:bodyPr wrap="square" rtlCol="0">
            <a:spAutoFit/>
          </a:bodyPr>
          <a:lstStyle/>
          <a:p>
            <a:r>
              <a:rPr lang="en-US" sz="2400" dirty="0" smtClean="0">
                <a:solidFill>
                  <a:srgbClr val="92D050"/>
                </a:solidFill>
                <a:latin typeface="Candara" pitchFamily="34" charset="0"/>
              </a:rPr>
              <a:t>-- it’s brightly just after sunset in the western skies during the spring and summer months.</a:t>
            </a:r>
            <a:r>
              <a:rPr lang="en-US" dirty="0" smtClean="0">
                <a:solidFill>
                  <a:srgbClr val="92D050"/>
                </a:solidFill>
              </a:rPr>
              <a:t> </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1267</TotalTime>
  <Words>3818</Words>
  <Application>Microsoft Office PowerPoint</Application>
  <PresentationFormat>On-screen Show (4:3)</PresentationFormat>
  <Paragraphs>285</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Module</vt:lpstr>
      <vt:lpstr>Planets &amp; other Celestial Bodies </vt:lpstr>
      <vt:lpstr>planets</vt:lpstr>
      <vt:lpstr>The Nine Planets</vt:lpstr>
      <vt:lpstr>Venus as a Star</vt:lpstr>
      <vt:lpstr>Differences of Star and Planet</vt:lpstr>
      <vt:lpstr>The Inner Planets  Terrestrial Planets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Planets &amp; other Celestial Bodies</dc:title>
  <dc:creator>shaqnet</dc:creator>
  <cp:lastModifiedBy>hp</cp:lastModifiedBy>
  <cp:revision>132</cp:revision>
  <dcterms:created xsi:type="dcterms:W3CDTF">2012-10-13T03:44:26Z</dcterms:created>
  <dcterms:modified xsi:type="dcterms:W3CDTF">2015-08-06T13:40:41Z</dcterms:modified>
</cp:coreProperties>
</file>